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comments/comment6.xml" ContentType="application/vnd.openxmlformats-officedocument.presentationml.comments+xml"/>
  <Override PartName="/ppt/comments/comment7.xml" ContentType="application/vnd.openxmlformats-officedocument.presentationml.comments+xml"/>
  <Override PartName="/ppt/comments/comment8.xml" ContentType="application/vnd.openxmlformats-officedocument.presentationml.comments+xml"/>
  <Override PartName="/ppt/comments/comment9.xml" ContentType="application/vnd.openxmlformats-officedocument.presentationml.comments+xml"/>
  <Override PartName="/ppt/comments/comment10.xml" ContentType="application/vnd.openxmlformats-officedocument.presentationml.comments+xml"/>
  <Override PartName="/ppt/comments/comment11.xml" ContentType="application/vnd.openxmlformats-officedocument.presentationml.comments+xml"/>
  <Override PartName="/ppt/comments/comment12.xml" ContentType="application/vnd.openxmlformats-officedocument.presentationml.comments+xml"/>
  <Override PartName="/ppt/comments/comment13.xml" ContentType="application/vnd.openxmlformats-officedocument.presentationml.comments+xml"/>
  <Override PartName="/ppt/comments/comment14.xml" ContentType="application/vnd.openxmlformats-officedocument.presentationml.comments+xml"/>
  <Override PartName="/ppt/comments/comment15.xml" ContentType="application/vnd.openxmlformats-officedocument.presentationml.comments+xml"/>
  <Override PartName="/ppt/comments/comment16.xml" ContentType="application/vnd.openxmlformats-officedocument.presentationml.comments+xml"/>
  <Override PartName="/ppt/comments/comment17.xml" ContentType="application/vnd.openxmlformats-officedocument.presentationml.comments+xml"/>
  <Override PartName="/ppt/comments/comment18.xml" ContentType="application/vnd.openxmlformats-officedocument.presentationml.comments+xml"/>
  <Override PartName="/ppt/comments/comment19.xml" ContentType="application/vnd.openxmlformats-officedocument.presentationml.comments+xml"/>
  <Override PartName="/ppt/comments/comment20.xml" ContentType="application/vnd.openxmlformats-officedocument.presentationml.comments+xml"/>
  <Override PartName="/ppt/comments/comment2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ердюков" initials="С.С." lastIdx="223" clrIdx="0">
    <p:extLst>
      <p:ext uri="{19B8F6BF-5375-455C-9EA6-DF929625EA0E}">
        <p15:presenceInfo xmlns:p15="http://schemas.microsoft.com/office/powerpoint/2012/main" userId="Сердюков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3" d="100"/>
          <a:sy n="113" d="100"/>
        </p:scale>
        <p:origin x="1452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3-01T19:36:11.052" idx="1">
    <p:pos x="2053" y="1711"/>
    <p:text>Perm innovative cluster of fibre-optical technologies</p:text>
    <p:extLst>
      <p:ext uri="{C676402C-5697-4E1C-873F-D02D1690AC5C}">
        <p15:threadingInfo xmlns:p15="http://schemas.microsoft.com/office/powerpoint/2012/main" timeZoneBias="-420"/>
      </p:ext>
    </p:extLst>
  </p:cm>
  <p:cm authorId="1" dt="2015-03-01T19:37:22.749" idx="2">
    <p:pos x="2351" y="597"/>
    <p:text>PHOTONICS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1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3-03T09:44:13.052" idx="98">
    <p:pos x="1325" y="173"/>
    <p:text>Markets &amp; Indicies</p:text>
    <p:extLst>
      <p:ext uri="{C676402C-5697-4E1C-873F-D02D1690AC5C}">
        <p15:threadingInfo xmlns:p15="http://schemas.microsoft.com/office/powerpoint/2012/main" timeZoneBias="-300"/>
      </p:ext>
    </p:extLst>
  </p:cm>
</p:cmLst>
</file>

<file path=ppt/comments/comment1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3-03T09:45:07.313" idx="100">
    <p:pos x="493" y="664"/>
    <p:text>It's difficult to  pick up an area where photonics does not have application - either current or prospective... about $300 million is our country's share of $ 400 bln ... so our task is to consolidate efforts of science, high school, business and state to struggle for better positions</p:text>
    <p:extLst>
      <p:ext uri="{C676402C-5697-4E1C-873F-D02D1690AC5C}">
        <p15:threadingInfo xmlns:p15="http://schemas.microsoft.com/office/powerpoint/2012/main" timeZoneBias="-300"/>
      </p:ext>
    </p:extLst>
  </p:cm>
  <p:cm authorId="1" dt="2015-03-03T09:53:56.562" idx="101">
    <p:pos x="750" y="2057"/>
    <p:text>World market size of photonics</p:text>
    <p:extLst>
      <p:ext uri="{C676402C-5697-4E1C-873F-D02D1690AC5C}">
        <p15:threadingInfo xmlns:p15="http://schemas.microsoft.com/office/powerpoint/2012/main" timeZoneBias="-300"/>
      </p:ext>
    </p:extLst>
  </p:cm>
  <p:cm authorId="1" dt="2015-03-03T09:54:34.378" idx="102">
    <p:pos x="2252" y="2127"/>
    <p:text>Russian market share</p:text>
    <p:extLst>
      <p:ext uri="{C676402C-5697-4E1C-873F-D02D1690AC5C}">
        <p15:threadingInfo xmlns:p15="http://schemas.microsoft.com/office/powerpoint/2012/main" timeZoneBias="-300"/>
      </p:ext>
    </p:extLst>
  </p:cm>
  <p:cm authorId="1" dt="2015-03-03T09:55:56.018" idx="103">
    <p:pos x="4392" y="2446"/>
    <p:text>Rate of world economic growth - 6-8% a year</p:text>
    <p:extLst>
      <p:ext uri="{C676402C-5697-4E1C-873F-D02D1690AC5C}">
        <p15:threadingInfo xmlns:p15="http://schemas.microsoft.com/office/powerpoint/2012/main" timeZoneBias="-300"/>
      </p:ext>
    </p:extLst>
  </p:cm>
</p:cmLst>
</file>

<file path=ppt/comments/comment1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3-03T09:59:49.349" idx="104">
    <p:pos x="1863" y="135"/>
    <p:text>Scientific &amp; technological potential</p:text>
    <p:extLst>
      <p:ext uri="{C676402C-5697-4E1C-873F-D02D1690AC5C}">
        <p15:threadingInfo xmlns:p15="http://schemas.microsoft.com/office/powerpoint/2012/main" timeZoneBias="-300"/>
      </p:ext>
    </p:extLst>
  </p:cm>
  <p:cm authorId="1" dt="2015-03-03T10:01:25.834" idx="105">
    <p:pos x="1792" y="804"/>
    <p:text>PERM NATIONAL RESEARCH POLYTECHNIC UNIVERSITY</p:text>
    <p:extLst>
      <p:ext uri="{C676402C-5697-4E1C-873F-D02D1690AC5C}">
        <p15:threadingInfo xmlns:p15="http://schemas.microsoft.com/office/powerpoint/2012/main" timeZoneBias="-300"/>
      </p:ext>
    </p:extLst>
  </p:cm>
  <p:cm authorId="1" dt="2015-03-03T10:01:37.550" idx="106">
    <p:pos x="1956" y="3217"/>
    <p:text>PERM NATIONAL RESEARCH STATE UNIVERSITY (PNRSU)</p:text>
    <p:extLst>
      <p:ext uri="{C676402C-5697-4E1C-873F-D02D1690AC5C}">
        <p15:threadingInfo xmlns:p15="http://schemas.microsoft.com/office/powerpoint/2012/main" timeZoneBias="-300"/>
      </p:ext>
    </p:extLst>
  </p:cm>
  <p:cm authorId="1" dt="2015-03-03T10:03:57.691" idx="107">
    <p:pos x="4353" y="1777"/>
    <p:text>Institute of Automation and Electrometry, Siberian Branch of the Russian Academy of Sciences</p:text>
    <p:extLst>
      <p:ext uri="{C676402C-5697-4E1C-873F-D02D1690AC5C}">
        <p15:threadingInfo xmlns:p15="http://schemas.microsoft.com/office/powerpoint/2012/main" timeZoneBias="-300"/>
      </p:ext>
    </p:extLst>
  </p:cm>
  <p:cm authorId="1" dt="2015-03-03T10:06:21.450" idx="108">
    <p:pos x="4019" y="695"/>
    <p:text>Perm scientific center, Ural Branch of the Russian Academy of Sciences</p:text>
    <p:extLst>
      <p:ext uri="{C676402C-5697-4E1C-873F-D02D1690AC5C}">
        <p15:threadingInfo xmlns:p15="http://schemas.microsoft.com/office/powerpoint/2012/main" timeZoneBias="-300"/>
      </p:ext>
    </p:extLst>
  </p:cm>
  <p:cm authorId="1" dt="2015-03-03T10:07:20.910" idx="109">
    <p:pos x="4019" y="831"/>
    <p:text>Photonics labaratory</p:text>
    <p:extLst>
      <p:ext uri="{C676402C-5697-4E1C-873F-D02D1690AC5C}">
        <p15:threadingInfo xmlns:p15="http://schemas.microsoft.com/office/powerpoint/2012/main" timeZoneBias="-300">
          <p15:parentCm authorId="1" idx="108"/>
        </p15:threadingInfo>
      </p:ext>
    </p:extLst>
  </p:cm>
  <p:cm authorId="1" dt="2015-03-03T10:08:39.639" idx="110">
    <p:pos x="4019" y="967"/>
    <p:text>Institute of Continuous Media Mechanics (ICMM)</p:text>
    <p:extLst>
      <p:ext uri="{C676402C-5697-4E1C-873F-D02D1690AC5C}">
        <p15:threadingInfo xmlns:p15="http://schemas.microsoft.com/office/powerpoint/2012/main" timeZoneBias="-300">
          <p15:parentCm authorId="1" idx="108"/>
        </p15:threadingInfo>
      </p:ext>
    </p:extLst>
  </p:cm>
  <p:cm authorId="1" dt="2015-03-03T10:08:53.964" idx="111">
    <p:pos x="4019" y="1103"/>
    <p:text>Institute of Technical Chemistry</p:text>
    <p:extLst>
      <p:ext uri="{C676402C-5697-4E1C-873F-D02D1690AC5C}">
        <p15:threadingInfo xmlns:p15="http://schemas.microsoft.com/office/powerpoint/2012/main" timeZoneBias="-300">
          <p15:parentCm authorId="1" idx="108"/>
        </p15:threadingInfo>
      </p:ext>
    </p:extLst>
  </p:cm>
  <p:cm authorId="1" dt="2015-03-03T10:08:58.739" idx="112">
    <p:pos x="4462" y="3435"/>
    <p:text>International center of clinic lymphology</p:text>
    <p:extLst>
      <p:ext uri="{C676402C-5697-4E1C-873F-D02D1690AC5C}">
        <p15:threadingInfo xmlns:p15="http://schemas.microsoft.com/office/powerpoint/2012/main" timeZoneBias="-300"/>
      </p:ext>
    </p:extLst>
  </p:cm>
  <p:cm authorId="1" dt="2015-03-03T10:09:54.462" idx="113">
    <p:pos x="1037" y="1442"/>
    <p:text>Perm Scientific-Industrial instrument-making company JSC</p:text>
    <p:extLst>
      <p:ext uri="{C676402C-5697-4E1C-873F-D02D1690AC5C}">
        <p15:threadingInfo xmlns:p15="http://schemas.microsoft.com/office/powerpoint/2012/main" timeZoneBias="-300"/>
      </p:ext>
    </p:extLst>
  </p:cm>
  <p:cm authorId="1" dt="2015-03-03T10:12:38.345" idx="114">
    <p:pos x="1037" y="1578"/>
    <p:text>Radiophotonics and optoelectronics research institute</p:text>
    <p:extLst>
      <p:ext uri="{C676402C-5697-4E1C-873F-D02D1690AC5C}">
        <p15:threadingInfo xmlns:p15="http://schemas.microsoft.com/office/powerpoint/2012/main" timeZoneBias="-300">
          <p15:parentCm authorId="1" idx="113"/>
        </p15:threadingInfo>
      </p:ext>
    </p:extLst>
  </p:cm>
  <p:cm authorId="1" dt="2015-03-03T10:13:34.155" idx="115">
    <p:pos x="1037" y="1714"/>
    <p:text>Scientific and technical center</p:text>
    <p:extLst>
      <p:ext uri="{C676402C-5697-4E1C-873F-D02D1690AC5C}">
        <p15:threadingInfo xmlns:p15="http://schemas.microsoft.com/office/powerpoint/2012/main" timeZoneBias="-300">
          <p15:parentCm authorId="1" idx="113"/>
        </p15:threadingInfo>
      </p:ext>
    </p:extLst>
  </p:cm>
  <p:cm authorId="1" dt="2015-03-03T10:15:44.335" idx="116">
    <p:pos x="1037" y="1850"/>
    <p:text>Laboratory Solid State Physics Department (at PNRSU)</p:text>
    <p:extLst>
      <p:ext uri="{C676402C-5697-4E1C-873F-D02D1690AC5C}">
        <p15:threadingInfo xmlns:p15="http://schemas.microsoft.com/office/powerpoint/2012/main" timeZoneBias="-300">
          <p15:parentCm authorId="1" idx="113"/>
        </p15:threadingInfo>
      </p:ext>
    </p:extLst>
  </p:cm>
  <p:cm authorId="1" dt="2015-03-03T10:17:13.486" idx="117">
    <p:pos x="1037" y="1986"/>
    <p:text>Institution of integrated optics and nanotech (at PNRSU)</p:text>
    <p:extLst>
      <p:ext uri="{C676402C-5697-4E1C-873F-D02D1690AC5C}">
        <p15:threadingInfo xmlns:p15="http://schemas.microsoft.com/office/powerpoint/2012/main" timeZoneBias="-300">
          <p15:parentCm authorId="1" idx="113"/>
        </p15:threadingInfo>
      </p:ext>
    </p:extLst>
  </p:cm>
  <p:cm authorId="1" dt="2015-03-03T10:17:41.766" idx="118">
    <p:pos x="1037" y="2122"/>
    <p:text>Labaratory of fiber-optical sensors (at ICMM)</p:text>
    <p:extLst>
      <p:ext uri="{C676402C-5697-4E1C-873F-D02D1690AC5C}">
        <p15:threadingInfo xmlns:p15="http://schemas.microsoft.com/office/powerpoint/2012/main" timeZoneBias="-300">
          <p15:parentCm authorId="1" idx="113"/>
        </p15:threadingInfo>
      </p:ext>
    </p:extLst>
  </p:cm>
</p:cmLst>
</file>

<file path=ppt/comments/comment1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3-03T10:19:17.214" idx="119">
    <p:pos x="1629" y="166"/>
    <p:text>Innovation infrastructure</p:text>
    <p:extLst>
      <p:ext uri="{C676402C-5697-4E1C-873F-D02D1690AC5C}">
        <p15:threadingInfo xmlns:p15="http://schemas.microsoft.com/office/powerpoint/2012/main" timeZoneBias="-300"/>
      </p:ext>
    </p:extLst>
  </p:cm>
  <p:cm authorId="1" dt="2015-03-03T10:19:55.153" idx="120">
    <p:pos x="2330" y="711"/>
    <p:text>Engeneering center of Photonics and fiber optical technologies of Perm National Research Polytechnic University</p:text>
    <p:extLst>
      <p:ext uri="{C676402C-5697-4E1C-873F-D02D1690AC5C}">
        <p15:threadingInfo xmlns:p15="http://schemas.microsoft.com/office/powerpoint/2012/main" timeZoneBias="-300"/>
      </p:ext>
    </p:extLst>
  </p:cm>
  <p:cm authorId="1" dt="2015-03-03T10:21:27.766" idx="121">
    <p:pos x="2112" y="1325"/>
    <p:text>Club of young engeneers</p:text>
    <p:extLst>
      <p:ext uri="{C676402C-5697-4E1C-873F-D02D1690AC5C}">
        <p15:threadingInfo xmlns:p15="http://schemas.microsoft.com/office/powerpoint/2012/main" timeZoneBias="-300"/>
      </p:ext>
    </p:extLst>
  </p:cm>
  <p:cm authorId="1" dt="2015-03-03T10:21:57.908" idx="122">
    <p:pos x="1855" y="1800"/>
    <p:text>Assotiation of scientific and innovative institutions and plants of Perm region</p:text>
    <p:extLst>
      <p:ext uri="{C676402C-5697-4E1C-873F-D02D1690AC5C}">
        <p15:threadingInfo xmlns:p15="http://schemas.microsoft.com/office/powerpoint/2012/main" timeZoneBias="-300"/>
      </p:ext>
    </p:extLst>
  </p:cm>
  <p:cm authorId="1" dt="2015-03-03T10:23:02.951" idx="123">
    <p:pos x="1388" y="2306"/>
    <p:text>Interuniversity department "PHOTONICS"</p:text>
    <p:extLst>
      <p:ext uri="{C676402C-5697-4E1C-873F-D02D1690AC5C}">
        <p15:threadingInfo xmlns:p15="http://schemas.microsoft.com/office/powerpoint/2012/main" timeZoneBias="-300"/>
      </p:ext>
    </p:extLst>
  </p:cm>
  <p:cm authorId="1" dt="2015-03-03T10:24:09.889" idx="125">
    <p:pos x="1777" y="2913"/>
    <p:text>School and student Labs</p:text>
    <p:extLst>
      <p:ext uri="{C676402C-5697-4E1C-873F-D02D1690AC5C}">
        <p15:threadingInfo xmlns:p15="http://schemas.microsoft.com/office/powerpoint/2012/main" timeZoneBias="-300"/>
      </p:ext>
    </p:extLst>
  </p:cm>
  <p:cm authorId="1" dt="2015-03-03T10:24:16.548" idx="126">
    <p:pos x="2781" y="3668"/>
    <p:text>Academy of robotics and programming</p:text>
    <p:extLst>
      <p:ext uri="{C676402C-5697-4E1C-873F-D02D1690AC5C}">
        <p15:threadingInfo xmlns:p15="http://schemas.microsoft.com/office/powerpoint/2012/main" timeZoneBias="-300"/>
      </p:ext>
    </p:extLst>
  </p:cm>
  <p:cm authorId="1" dt="2015-03-03T10:30:14.018" idx="127">
    <p:pos x="5357" y="765"/>
    <p:text>Science and technics museum</p:text>
    <p:extLst>
      <p:ext uri="{C676402C-5697-4E1C-873F-D02D1690AC5C}">
        <p15:threadingInfo xmlns:p15="http://schemas.microsoft.com/office/powerpoint/2012/main" timeZoneBias="-300"/>
      </p:ext>
    </p:extLst>
  </p:cm>
  <p:cm authorId="1" dt="2015-03-03T10:30:38.749" idx="128">
    <p:pos x="4634" y="1318"/>
    <p:text>Scientific cafe</p:text>
    <p:extLst>
      <p:ext uri="{C676402C-5697-4E1C-873F-D02D1690AC5C}">
        <p15:threadingInfo xmlns:p15="http://schemas.microsoft.com/office/powerpoint/2012/main" timeZoneBias="-300"/>
      </p:ext>
    </p:extLst>
  </p:cm>
  <p:cm authorId="1" dt="2015-03-03T10:30:50.367" idx="129">
    <p:pos x="5140" y="1878"/>
    <p:text>Perm municipal business incubator</p:text>
    <p:extLst>
      <p:ext uri="{C676402C-5697-4E1C-873F-D02D1690AC5C}">
        <p15:threadingInfo xmlns:p15="http://schemas.microsoft.com/office/powerpoint/2012/main" timeZoneBias="-300"/>
      </p:ext>
    </p:extLst>
  </p:cm>
  <p:cm authorId="1" dt="2015-03-03T10:31:47.602" idx="130">
    <p:pos x="5062" y="2524"/>
    <p:text>PNRPU business incubator</p:text>
    <p:extLst>
      <p:ext uri="{C676402C-5697-4E1C-873F-D02D1690AC5C}">
        <p15:threadingInfo xmlns:p15="http://schemas.microsoft.com/office/powerpoint/2012/main" timeZoneBias="-300"/>
      </p:ext>
    </p:extLst>
  </p:cm>
  <p:cm authorId="1" dt="2015-03-03T10:32:13.879" idx="131">
    <p:pos x="5303" y="2991"/>
    <p:text>Scientific&amp;Research management center of innovations</p:text>
    <p:extLst>
      <p:ext uri="{C676402C-5697-4E1C-873F-D02D1690AC5C}">
        <p15:threadingInfo xmlns:p15="http://schemas.microsoft.com/office/powerpoint/2012/main" timeZoneBias="-300"/>
      </p:ext>
    </p:extLst>
  </p:cm>
  <p:cm authorId="1" dt="2015-03-03T10:34:46.180" idx="132">
    <p:pos x="5085" y="3707"/>
    <p:text>scheduled infrasctucture units</p:text>
    <p:extLst>
      <p:ext uri="{C676402C-5697-4E1C-873F-D02D1690AC5C}">
        <p15:threadingInfo xmlns:p15="http://schemas.microsoft.com/office/powerpoint/2012/main" timeZoneBias="-300"/>
      </p:ext>
    </p:extLst>
  </p:cm>
</p:cmLst>
</file>

<file path=ppt/comments/comment1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3-03T10:35:55.679" idx="133">
    <p:pos x="5760" y="125"/>
    <p:text/>
    <p:extLst>
      <p:ext uri="{C676402C-5697-4E1C-873F-D02D1690AC5C}">
        <p15:threadingInfo xmlns:p15="http://schemas.microsoft.com/office/powerpoint/2012/main" timeZoneBias="-300"/>
      </p:ext>
    </p:extLst>
  </p:cm>
  <p:cm authorId="1" dt="2015-03-03T10:35:58.044" idx="134">
    <p:pos x="1178" y="197"/>
    <p:text>Developmment prioritiies</p:text>
    <p:extLst>
      <p:ext uri="{C676402C-5697-4E1C-873F-D02D1690AC5C}">
        <p15:threadingInfo xmlns:p15="http://schemas.microsoft.com/office/powerpoint/2012/main" timeZoneBias="-300"/>
      </p:ext>
    </p:extLst>
  </p:cm>
  <p:cm authorId="1" dt="2015-03-03T10:36:54.661" idx="135">
    <p:pos x="1030" y="757"/>
    <p:text>Completing the "engeneering elevator" - system of educational institutions, developing engeneering skills all the way from pre-school age  up to human resource development in scentific and industrial areas</p:text>
    <p:extLst>
      <p:ext uri="{C676402C-5697-4E1C-873F-D02D1690AC5C}">
        <p15:threadingInfo xmlns:p15="http://schemas.microsoft.com/office/powerpoint/2012/main" timeZoneBias="-300"/>
      </p:ext>
    </p:extLst>
  </p:cm>
  <p:cm authorId="1" dt="2015-03-03T10:44:46.664" idx="136">
    <p:pos x="843" y="1660"/>
    <p:text>Formiong conditions for high-skilled labour power industrial intake</p:text>
    <p:extLst>
      <p:ext uri="{C676402C-5697-4E1C-873F-D02D1690AC5C}">
        <p15:threadingInfo xmlns:p15="http://schemas.microsoft.com/office/powerpoint/2012/main" timeZoneBias="-300"/>
      </p:ext>
    </p:extLst>
  </p:cm>
  <p:cm authorId="1" dt="2015-03-03T10:46:52.048" idx="137">
    <p:pos x="796" y="2189"/>
    <p:text>Modernization and infrastructure development</p:text>
    <p:extLst>
      <p:ext uri="{C676402C-5697-4E1C-873F-D02D1690AC5C}">
        <p15:threadingInfo xmlns:p15="http://schemas.microsoft.com/office/powerpoint/2012/main" timeZoneBias="-300"/>
      </p:ext>
    </p:extLst>
  </p:cm>
  <p:cm authorId="1" dt="2015-03-03T10:48:04.289" idx="138">
    <p:pos x="1076" y="2602"/>
    <p:text>Higher competitiveness and economic potential of memebers of the Cluster at the expense of better cooperation</p:text>
    <p:extLst>
      <p:ext uri="{C676402C-5697-4E1C-873F-D02D1690AC5C}">
        <p15:threadingInfo xmlns:p15="http://schemas.microsoft.com/office/powerpoint/2012/main" timeZoneBias="-300"/>
      </p:ext>
    </p:extLst>
  </p:cm>
  <p:cm authorId="1" dt="2015-03-03T10:52:19.247" idx="139">
    <p:pos x="1061" y="3318"/>
    <p:text>Higher share of the Cluster's products in current and new markets</p:text>
    <p:extLst>
      <p:ext uri="{C676402C-5697-4E1C-873F-D02D1690AC5C}">
        <p15:threadingInfo xmlns:p15="http://schemas.microsoft.com/office/powerpoint/2012/main" timeZoneBias="-300"/>
      </p:ext>
    </p:extLst>
  </p:cm>
</p:cmLst>
</file>

<file path=ppt/comments/comment1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3-03T11:01:20.283" idx="140">
    <p:pos x="804" y="95"/>
    <p:text>Scientific cooperation</p:text>
    <p:extLst>
      <p:ext uri="{C676402C-5697-4E1C-873F-D02D1690AC5C}">
        <p15:threadingInfo xmlns:p15="http://schemas.microsoft.com/office/powerpoint/2012/main" timeZoneBias="-300"/>
      </p:ext>
    </p:extLst>
  </p:cm>
  <p:cm authorId="1" dt="2015-03-03T11:02:25.045" idx="141">
    <p:pos x="3777" y="1263"/>
    <p:text>Academic science</p:text>
    <p:extLst>
      <p:ext uri="{C676402C-5697-4E1C-873F-D02D1690AC5C}">
        <p15:threadingInfo xmlns:p15="http://schemas.microsoft.com/office/powerpoint/2012/main" timeZoneBias="-300"/>
      </p:ext>
    </p:extLst>
  </p:cm>
  <p:cm authorId="1" dt="2015-03-03T11:04:16.250" idx="142">
    <p:pos x="3591" y="2828"/>
    <p:text>Higher schools</p:text>
    <p:extLst>
      <p:ext uri="{C676402C-5697-4E1C-873F-D02D1690AC5C}">
        <p15:threadingInfo xmlns:p15="http://schemas.microsoft.com/office/powerpoint/2012/main" timeZoneBias="-300"/>
      </p:ext>
    </p:extLst>
  </p:cm>
  <p:cm authorId="1" dt="2015-03-03T11:04:46.678" idx="143">
    <p:pos x="345" y="796"/>
    <p:text>Russian Academy of science (RAS), Moscow</p:text>
    <p:extLst>
      <p:ext uri="{C676402C-5697-4E1C-873F-D02D1690AC5C}">
        <p15:threadingInfo xmlns:p15="http://schemas.microsoft.com/office/powerpoint/2012/main" timeZoneBias="-300"/>
      </p:ext>
    </p:extLst>
  </p:cm>
  <p:cm authorId="1" dt="2015-03-03T11:05:33.747" idx="144">
    <p:pos x="345" y="932"/>
    <p:text>Ural branch of RAS, Ekaterinburg</p:text>
    <p:extLst>
      <p:ext uri="{C676402C-5697-4E1C-873F-D02D1690AC5C}">
        <p15:threadingInfo xmlns:p15="http://schemas.microsoft.com/office/powerpoint/2012/main" timeZoneBias="-300">
          <p15:parentCm authorId="1" idx="143"/>
        </p15:threadingInfo>
      </p:ext>
    </p:extLst>
  </p:cm>
  <p:cm authorId="1" dt="2015-03-03T11:06:28.079" idx="145">
    <p:pos x="345" y="1068"/>
    <p:text>Fiber Optics Research Center of RAS, Moscow</p:text>
    <p:extLst>
      <p:ext uri="{C676402C-5697-4E1C-873F-D02D1690AC5C}">
        <p15:threadingInfo xmlns:p15="http://schemas.microsoft.com/office/powerpoint/2012/main" timeZoneBias="-300">
          <p15:parentCm authorId="1" idx="143"/>
        </p15:threadingInfo>
      </p:ext>
    </p:extLst>
  </p:cm>
  <p:cm authorId="1" dt="2015-03-03T11:15:41.432" idx="146">
    <p:pos x="345" y="1204"/>
    <p:text>Institute of Continuous Media Mechanics of RAS, Perm</p:text>
    <p:extLst>
      <p:ext uri="{C676402C-5697-4E1C-873F-D02D1690AC5C}">
        <p15:threadingInfo xmlns:p15="http://schemas.microsoft.com/office/powerpoint/2012/main" timeZoneBias="-300">
          <p15:parentCm authorId="1" idx="143"/>
        </p15:threadingInfo>
      </p:ext>
    </p:extLst>
  </p:cm>
  <p:cm authorId="1" dt="2015-03-03T11:18:15.781" idx="147">
    <p:pos x="345" y="1340"/>
    <p:text>Special design department of Radio engeneering and electronics Institute of RAS, Fryazino</p:text>
    <p:extLst>
      <p:ext uri="{C676402C-5697-4E1C-873F-D02D1690AC5C}">
        <p15:threadingInfo xmlns:p15="http://schemas.microsoft.com/office/powerpoint/2012/main" timeZoneBias="-300">
          <p15:parentCm authorId="1" idx="143"/>
        </p15:threadingInfo>
      </p:ext>
    </p:extLst>
  </p:cm>
  <p:cm authorId="1" dt="2015-03-03T11:31:15.567" idx="148">
    <p:pos x="345" y="1476"/>
    <p:text>Institute of mineralogy of Ural branch of RAS, Miass</p:text>
    <p:extLst>
      <p:ext uri="{C676402C-5697-4E1C-873F-D02D1690AC5C}">
        <p15:threadingInfo xmlns:p15="http://schemas.microsoft.com/office/powerpoint/2012/main" timeZoneBias="-300">
          <p15:parentCm authorId="1" idx="143"/>
        </p15:threadingInfo>
      </p:ext>
    </p:extLst>
  </p:cm>
  <p:cm authorId="1" dt="2015-03-03T11:44:54.277" idx="149">
    <p:pos x="944" y="3108"/>
    <p:text>Perm national research polytechnic university</p:text>
    <p:extLst>
      <p:ext uri="{C676402C-5697-4E1C-873F-D02D1690AC5C}">
        <p15:threadingInfo xmlns:p15="http://schemas.microsoft.com/office/powerpoint/2012/main" timeZoneBias="-300"/>
      </p:ext>
    </p:extLst>
  </p:cm>
  <p:cm authorId="1" dt="2015-03-03T11:45:40.720" idx="150">
    <p:pos x="944" y="3244"/>
    <p:text>Perm national research state university</p:text>
    <p:extLst>
      <p:ext uri="{C676402C-5697-4E1C-873F-D02D1690AC5C}">
        <p15:threadingInfo xmlns:p15="http://schemas.microsoft.com/office/powerpoint/2012/main" timeZoneBias="-300">
          <p15:parentCm authorId="1" idx="149"/>
        </p15:threadingInfo>
      </p:ext>
    </p:extLst>
  </p:cm>
  <p:cm authorId="1" dt="2015-03-03T11:47:18.247" idx="151">
    <p:pos x="944" y="3380"/>
    <p:text>Nаtional Research University - Higher school of economics, Perm branch</p:text>
    <p:extLst>
      <p:ext uri="{C676402C-5697-4E1C-873F-D02D1690AC5C}">
        <p15:threadingInfo xmlns:p15="http://schemas.microsoft.com/office/powerpoint/2012/main" timeZoneBias="-300">
          <p15:parentCm authorId="1" idx="149"/>
        </p15:threadingInfo>
      </p:ext>
    </p:extLst>
  </p:cm>
  <p:cm authorId="1" dt="2015-03-03T11:48:20.281" idx="152">
    <p:pos x="944" y="3516"/>
    <p:text>Perm State Medical University</p:text>
    <p:extLst>
      <p:ext uri="{C676402C-5697-4E1C-873F-D02D1690AC5C}">
        <p15:threadingInfo xmlns:p15="http://schemas.microsoft.com/office/powerpoint/2012/main" timeZoneBias="-300">
          <p15:parentCm authorId="1" idx="149"/>
        </p15:threadingInfo>
      </p:ext>
    </p:extLst>
  </p:cm>
  <p:cm authorId="1" dt="2015-03-03T11:48:50.937" idx="153">
    <p:pos x="944" y="3652"/>
    <p:text>Moscow Institute of Physics and Technology State University</p:text>
    <p:extLst>
      <p:ext uri="{C676402C-5697-4E1C-873F-D02D1690AC5C}">
        <p15:threadingInfo xmlns:p15="http://schemas.microsoft.com/office/powerpoint/2012/main" timeZoneBias="-300">
          <p15:parentCm authorId="1" idx="149"/>
        </p15:threadingInfo>
      </p:ext>
    </p:extLst>
  </p:cm>
  <p:cm authorId="1" dt="2015-03-03T11:49:24.018" idx="154">
    <p:pos x="944" y="3788"/>
    <p:text>Moscow State University</p:text>
    <p:extLst>
      <p:ext uri="{C676402C-5697-4E1C-873F-D02D1690AC5C}">
        <p15:threadingInfo xmlns:p15="http://schemas.microsoft.com/office/powerpoint/2012/main" timeZoneBias="-300">
          <p15:parentCm authorId="1" idx="149"/>
        </p15:threadingInfo>
      </p:ext>
    </p:extLst>
  </p:cm>
  <p:cm authorId="1" dt="2015-03-03T11:50:07.427" idx="155">
    <p:pos x="944" y="3924"/>
    <p:text>Moscow State Technical University</p:text>
    <p:extLst>
      <p:ext uri="{C676402C-5697-4E1C-873F-D02D1690AC5C}">
        <p15:threadingInfo xmlns:p15="http://schemas.microsoft.com/office/powerpoint/2012/main" timeZoneBias="-300">
          <p15:parentCm authorId="1" idx="149"/>
        </p15:threadingInfo>
      </p:ext>
    </p:extLst>
  </p:cm>
  <p:cm authorId="1" dt="2015-03-03T11:50:44.455" idx="156">
    <p:pos x="944" y="4060"/>
    <p:text>BALTIC STATE TECHNICAL UNIVERSITY «VOENMEH» named after D.F. Ustinov</p:text>
    <p:extLst>
      <p:ext uri="{C676402C-5697-4E1C-873F-D02D1690AC5C}">
        <p15:threadingInfo xmlns:p15="http://schemas.microsoft.com/office/powerpoint/2012/main" timeZoneBias="-300">
          <p15:parentCm authorId="1" idx="149"/>
        </p15:threadingInfo>
      </p:ext>
    </p:extLst>
  </p:cm>
  <p:cm authorId="1" dt="2015-03-03T11:53:30.827" idx="157">
    <p:pos x="944" y="4196"/>
    <p:text>Nizhniy Novgorod State Technical University</p:text>
    <p:extLst>
      <p:ext uri="{C676402C-5697-4E1C-873F-D02D1690AC5C}">
        <p15:threadingInfo xmlns:p15="http://schemas.microsoft.com/office/powerpoint/2012/main" timeZoneBias="-300">
          <p15:parentCm authorId="1" idx="149"/>
        </p15:threadingInfo>
      </p:ext>
    </p:extLst>
  </p:cm>
  <p:cm authorId="1" dt="2015-03-03T11:56:33.172" idx="158">
    <p:pos x="944" y="4332"/>
    <p:text>Ufa State Aviation Technical University</p:text>
    <p:extLst>
      <p:ext uri="{C676402C-5697-4E1C-873F-D02D1690AC5C}">
        <p15:threadingInfo xmlns:p15="http://schemas.microsoft.com/office/powerpoint/2012/main" timeZoneBias="-300">
          <p15:parentCm authorId="1" idx="149"/>
        </p15:threadingInfo>
      </p:ext>
    </p:extLst>
  </p:cm>
</p:cmLst>
</file>

<file path=ppt/comments/comment1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3-03T12:55:21.497" idx="159">
    <p:pos x="2204" y="151"/>
    <p:text>Production cooperation</p:text>
    <p:extLst>
      <p:ext uri="{C676402C-5697-4E1C-873F-D02D1690AC5C}">
        <p15:threadingInfo xmlns:p15="http://schemas.microsoft.com/office/powerpoint/2012/main" timeZoneBias="-300"/>
      </p:ext>
    </p:extLst>
  </p:cm>
  <p:cm authorId="1" dt="2015-03-03T12:56:16.678" idx="160">
    <p:pos x="2353" y="602"/>
    <p:text>Perm Scientific-Industrial instrument-making company JSC</p:text>
    <p:extLst>
      <p:ext uri="{C676402C-5697-4E1C-873F-D02D1690AC5C}">
        <p15:threadingInfo xmlns:p15="http://schemas.microsoft.com/office/powerpoint/2012/main" timeZoneBias="-300"/>
      </p:ext>
    </p:extLst>
  </p:cm>
  <p:cm authorId="1" dt="2015-03-03T12:56:38.618" idx="161">
    <p:pos x="1403" y="905"/>
    <p:text>Presicion mechanics plant</p:text>
    <p:extLst>
      <p:ext uri="{C676402C-5697-4E1C-873F-D02D1690AC5C}">
        <p15:threadingInfo xmlns:p15="http://schemas.microsoft.com/office/powerpoint/2012/main" timeZoneBias="-300"/>
      </p:ext>
    </p:extLst>
  </p:cm>
  <p:cm authorId="1" dt="2015-03-03T12:57:40.510" idx="162">
    <p:pos x="1403" y="1041"/>
    <p:text>Production of parts and assembly units</p:text>
    <p:extLst>
      <p:ext uri="{C676402C-5697-4E1C-873F-D02D1690AC5C}">
        <p15:threadingInfo xmlns:p15="http://schemas.microsoft.com/office/powerpoint/2012/main" timeZoneBias="-300">
          <p15:parentCm authorId="1" idx="161"/>
        </p15:threadingInfo>
      </p:ext>
    </p:extLst>
  </p:cm>
  <p:cm authorId="1" dt="2015-03-03T12:58:45.479" idx="163">
    <p:pos x="2618" y="897"/>
    <p:text>Optical components plant</p:text>
    <p:extLst>
      <p:ext uri="{C676402C-5697-4E1C-873F-D02D1690AC5C}">
        <p15:threadingInfo xmlns:p15="http://schemas.microsoft.com/office/powerpoint/2012/main" timeZoneBias="-300"/>
      </p:ext>
    </p:extLst>
  </p:cm>
  <p:cm authorId="1" dt="2015-03-03T12:59:04.423" idx="164">
    <p:pos x="2618" y="1033"/>
    <p:text>Production of sensing elements for fibre-optic gyros</p:text>
    <p:extLst>
      <p:ext uri="{C676402C-5697-4E1C-873F-D02D1690AC5C}">
        <p15:threadingInfo xmlns:p15="http://schemas.microsoft.com/office/powerpoint/2012/main" timeZoneBias="-300">
          <p15:parentCm authorId="1" idx="163"/>
        </p15:threadingInfo>
      </p:ext>
    </p:extLst>
  </p:cm>
  <p:cm authorId="1" dt="2015-03-03T13:00:26.661" idx="165">
    <p:pos x="1333" y="1582"/>
    <p:text>Base elements plant</p:text>
    <p:extLst>
      <p:ext uri="{C676402C-5697-4E1C-873F-D02D1690AC5C}">
        <p15:threadingInfo xmlns:p15="http://schemas.microsoft.com/office/powerpoint/2012/main" timeZoneBias="-300"/>
      </p:ext>
    </p:extLst>
  </p:cm>
  <p:cm authorId="1" dt="2015-03-03T13:01:02.672" idx="166">
    <p:pos x="1333" y="1718"/>
    <p:text>Productionn of base elements and assemblies for navigation systems</p:text>
    <p:extLst>
      <p:ext uri="{C676402C-5697-4E1C-873F-D02D1690AC5C}">
        <p15:threadingInfo xmlns:p15="http://schemas.microsoft.com/office/powerpoint/2012/main" timeZoneBias="-300">
          <p15:parentCm authorId="1" idx="165"/>
        </p15:threadingInfo>
      </p:ext>
    </p:extLst>
  </p:cm>
  <p:cm authorId="1" dt="2015-03-03T13:02:16.178" idx="167">
    <p:pos x="2625" y="1668"/>
    <p:text>Navigation systems plant</p:text>
    <p:extLst>
      <p:ext uri="{C676402C-5697-4E1C-873F-D02D1690AC5C}">
        <p15:threadingInfo xmlns:p15="http://schemas.microsoft.com/office/powerpoint/2012/main" timeZoneBias="-300"/>
      </p:ext>
    </p:extLst>
  </p:cm>
  <p:cm authorId="1" dt="2015-03-03T13:02:57.787" idx="168">
    <p:pos x="2625" y="1804"/>
    <p:text>Production &amp; repair of navigation systems</p:text>
    <p:extLst>
      <p:ext uri="{C676402C-5697-4E1C-873F-D02D1690AC5C}">
        <p15:threadingInfo xmlns:p15="http://schemas.microsoft.com/office/powerpoint/2012/main" timeZoneBias="-300">
          <p15:parentCm authorId="1" idx="167"/>
        </p15:threadingInfo>
      </p:ext>
    </p:extLst>
  </p:cm>
  <p:cm authorId="1" dt="2015-03-03T13:03:35.387" idx="169">
    <p:pos x="2158" y="2252"/>
    <p:text>Photonics &amp; optoelectronics plant</p:text>
    <p:extLst>
      <p:ext uri="{C676402C-5697-4E1C-873F-D02D1690AC5C}">
        <p15:threadingInfo xmlns:p15="http://schemas.microsoft.com/office/powerpoint/2012/main" timeZoneBias="-300"/>
      </p:ext>
    </p:extLst>
  </p:cm>
  <p:cm authorId="1" dt="2015-03-03T13:04:17.891" idx="170">
    <p:pos x="2158" y="2388"/>
    <p:text>production of fibre-optic gyros and navigation systems</p:text>
    <p:extLst>
      <p:ext uri="{C676402C-5697-4E1C-873F-D02D1690AC5C}">
        <p15:threadingInfo xmlns:p15="http://schemas.microsoft.com/office/powerpoint/2012/main" timeZoneBias="-300">
          <p15:parentCm authorId="1" idx="169"/>
        </p15:threadingInfo>
      </p:ext>
    </p:extLst>
  </p:cm>
  <p:cm authorId="1" dt="2015-03-03T13:04:25.414" idx="171">
    <p:pos x="2158" y="2524"/>
    <p:text>production of fiber-optic light sources</p:text>
    <p:extLst>
      <p:ext uri="{C676402C-5697-4E1C-873F-D02D1690AC5C}">
        <p15:threadingInfo xmlns:p15="http://schemas.microsoft.com/office/powerpoint/2012/main" timeZoneBias="-300">
          <p15:parentCm authorId="1" idx="169"/>
        </p15:threadingInfo>
      </p:ext>
    </p:extLst>
  </p:cm>
  <p:cm authorId="1" dt="2015-03-03T13:06:13.763" idx="172">
    <p:pos x="2158" y="2660"/>
    <p:text>Production of special optical fiber</p:text>
    <p:extLst>
      <p:ext uri="{C676402C-5697-4E1C-873F-D02D1690AC5C}">
        <p15:threadingInfo xmlns:p15="http://schemas.microsoft.com/office/powerpoint/2012/main" timeZoneBias="-300">
          <p15:parentCm authorId="1" idx="169"/>
        </p15:threadingInfo>
      </p:ext>
    </p:extLst>
  </p:cm>
  <p:cm authorId="1" dt="2015-03-03T13:06:18.961" idx="173">
    <p:pos x="4704" y="547"/>
    <p:text>Incab LLC</p:text>
    <p:extLst>
      <p:ext uri="{C676402C-5697-4E1C-873F-D02D1690AC5C}">
        <p15:threadingInfo xmlns:p15="http://schemas.microsoft.com/office/powerpoint/2012/main" timeZoneBias="-300"/>
      </p:ext>
    </p:extLst>
  </p:cm>
  <p:cm authorId="1" dt="2015-03-03T13:06:53.047" idx="174">
    <p:pos x="4704" y="683"/>
    <p:text>Fiber-optic cable production</p:text>
    <p:extLst>
      <p:ext uri="{C676402C-5697-4E1C-873F-D02D1690AC5C}">
        <p15:threadingInfo xmlns:p15="http://schemas.microsoft.com/office/powerpoint/2012/main" timeZoneBias="-300">
          <p15:parentCm authorId="1" idx="173"/>
        </p15:threadingInfo>
      </p:ext>
    </p:extLst>
  </p:cm>
  <p:cm authorId="1" dt="2015-03-03T13:06:58.186" idx="175">
    <p:pos x="4984" y="1053"/>
    <p:text>Inversion-sensor</p:text>
    <p:extLst>
      <p:ext uri="{C676402C-5697-4E1C-873F-D02D1690AC5C}">
        <p15:threadingInfo xmlns:p15="http://schemas.microsoft.com/office/powerpoint/2012/main" timeZoneBias="-300"/>
      </p:ext>
    </p:extLst>
  </p:cm>
  <p:cm authorId="1" dt="2015-03-03T13:07:38.198" idx="176">
    <p:pos x="4984" y="1189"/>
    <p:text>Fiber-optic sensors and monitoring systems production</p:text>
    <p:extLst>
      <p:ext uri="{C676402C-5697-4E1C-873F-D02D1690AC5C}">
        <p15:threadingInfo xmlns:p15="http://schemas.microsoft.com/office/powerpoint/2012/main" timeZoneBias="-300">
          <p15:parentCm authorId="1" idx="175"/>
        </p15:threadingInfo>
      </p:ext>
    </p:extLst>
  </p:cm>
  <p:cm authorId="1" dt="2015-03-03T13:07:40.771" idx="177">
    <p:pos x="5007" y="1684"/>
    <p:text>PNPPK-Electron-Contract LLC</p:text>
    <p:extLst>
      <p:ext uri="{C676402C-5697-4E1C-873F-D02D1690AC5C}">
        <p15:threadingInfo xmlns:p15="http://schemas.microsoft.com/office/powerpoint/2012/main" timeZoneBias="-300"/>
      </p:ext>
    </p:extLst>
  </p:cm>
  <p:cm authorId="1" dt="2015-03-03T13:09:56.808" idx="178">
    <p:pos x="5007" y="1820"/>
    <p:text>Integrated optical circuit production</p:text>
    <p:extLst>
      <p:ext uri="{C676402C-5697-4E1C-873F-D02D1690AC5C}">
        <p15:threadingInfo xmlns:p15="http://schemas.microsoft.com/office/powerpoint/2012/main" timeZoneBias="-300">
          <p15:parentCm authorId="1" idx="177"/>
        </p15:threadingInfo>
      </p:ext>
    </p:extLst>
  </p:cm>
  <p:cm authorId="1" dt="2015-03-03T13:10:35.417" idx="179">
    <p:pos x="5007" y="1956"/>
    <p:text>Design &amp; assemblage of LED lights</p:text>
    <p:extLst>
      <p:ext uri="{C676402C-5697-4E1C-873F-D02D1690AC5C}">
        <p15:threadingInfo xmlns:p15="http://schemas.microsoft.com/office/powerpoint/2012/main" timeZoneBias="-300">
          <p15:parentCm authorId="1" idx="177"/>
        </p15:threadingInfo>
      </p:ext>
    </p:extLst>
  </p:cm>
  <p:cm authorId="1" dt="2015-03-03T13:47:42.456" idx="180">
    <p:pos x="5069" y="2462"/>
    <p:text>PNPPK - Marine electronics</p:text>
    <p:extLst>
      <p:ext uri="{C676402C-5697-4E1C-873F-D02D1690AC5C}">
        <p15:threadingInfo xmlns:p15="http://schemas.microsoft.com/office/powerpoint/2012/main" timeZoneBias="-300"/>
      </p:ext>
    </p:extLst>
  </p:cm>
  <p:cm authorId="1" dt="2015-03-03T13:48:44.913" idx="181">
    <p:pos x="5069" y="2598"/>
    <p:text>Ship radio-electronic lighting devices deliivery</p:text>
    <p:extLst>
      <p:ext uri="{C676402C-5697-4E1C-873F-D02D1690AC5C}">
        <p15:threadingInfo xmlns:p15="http://schemas.microsoft.com/office/powerpoint/2012/main" timeZoneBias="-300">
          <p15:parentCm authorId="1" idx="180"/>
        </p15:threadingInfo>
      </p:ext>
    </p:extLst>
  </p:cm>
  <p:cm authorId="1" dt="2015-03-03T13:49:35.054" idx="182">
    <p:pos x="1230" y="3075"/>
    <p:text>TST LLC</p:text>
    <p:extLst>
      <p:ext uri="{C676402C-5697-4E1C-873F-D02D1690AC5C}">
        <p15:threadingInfo xmlns:p15="http://schemas.microsoft.com/office/powerpoint/2012/main" timeZoneBias="-300"/>
      </p:ext>
    </p:extLst>
  </p:cm>
  <p:cm authorId="1" dt="2015-03-03T13:50:28.864" idx="183">
    <p:pos x="1230" y="3211"/>
    <p:text>Production of сomposite pipes equipped with monitoring systems</p:text>
    <p:extLst>
      <p:ext uri="{C676402C-5697-4E1C-873F-D02D1690AC5C}">
        <p15:threadingInfo xmlns:p15="http://schemas.microsoft.com/office/powerpoint/2012/main" timeZoneBias="-300">
          <p15:parentCm authorId="1" idx="182"/>
        </p15:threadingInfo>
      </p:ext>
    </p:extLst>
  </p:cm>
  <p:cm authorId="1" dt="2015-03-03T13:51:42.962" idx="184">
    <p:pos x="2283" y="3007"/>
    <p:text>Aviadvigatel JSC</p:text>
    <p:extLst>
      <p:ext uri="{C676402C-5697-4E1C-873F-D02D1690AC5C}">
        <p15:threadingInfo xmlns:p15="http://schemas.microsoft.com/office/powerpoint/2012/main" timeZoneBias="-300"/>
      </p:ext>
    </p:extLst>
  </p:cm>
  <p:cm authorId="1" dt="2015-03-03T13:52:10.872" idx="185">
    <p:pos x="2283" y="3143"/>
    <p:text>Application of optical sensors in propulsion engeneering</p:text>
    <p:extLst>
      <p:ext uri="{C676402C-5697-4E1C-873F-D02D1690AC5C}">
        <p15:threadingInfo xmlns:p15="http://schemas.microsoft.com/office/powerpoint/2012/main" timeZoneBias="-300">
          <p15:parentCm authorId="1" idx="184"/>
        </p15:threadingInfo>
      </p:ext>
    </p:extLst>
  </p:cm>
  <p:cm authorId="1" dt="2015-03-03T13:53:03.055" idx="186">
    <p:pos x="3824" y="3077"/>
    <p:text>GAZCOMPOSIT CJSC</p:text>
    <p:extLst>
      <p:ext uri="{C676402C-5697-4E1C-873F-D02D1690AC5C}">
        <p15:threadingInfo xmlns:p15="http://schemas.microsoft.com/office/powerpoint/2012/main" timeZoneBias="-300"/>
      </p:ext>
    </p:extLst>
  </p:cm>
  <p:cm authorId="1" dt="2015-03-03T13:54:10.817" idx="187">
    <p:pos x="3824" y="3213"/>
    <p:text>Production of elements of diagnostic systems on basis of fibre-optic sensors</p:text>
    <p:extLst>
      <p:ext uri="{C676402C-5697-4E1C-873F-D02D1690AC5C}">
        <p15:threadingInfo xmlns:p15="http://schemas.microsoft.com/office/powerpoint/2012/main" timeZoneBias="-300">
          <p15:parentCm authorId="1" idx="186"/>
        </p15:threadingInfo>
      </p:ext>
    </p:extLst>
  </p:cm>
  <p:cm authorId="1" dt="2015-03-03T13:54:56.302" idx="188">
    <p:pos x="5031" y="3162"/>
    <p:text>Rostelecom JSC</p:text>
    <p:extLst>
      <p:ext uri="{C676402C-5697-4E1C-873F-D02D1690AC5C}">
        <p15:threadingInfo xmlns:p15="http://schemas.microsoft.com/office/powerpoint/2012/main" timeZoneBias="-300"/>
      </p:ext>
    </p:extLst>
  </p:cm>
  <p:cm authorId="1" dt="2015-03-03T13:55:26.745" idx="189">
    <p:pos x="5031" y="3298"/>
    <p:text>Telecom networks building with use of fibre-optic cables</p:text>
    <p:extLst>
      <p:ext uri="{C676402C-5697-4E1C-873F-D02D1690AC5C}">
        <p15:threadingInfo xmlns:p15="http://schemas.microsoft.com/office/powerpoint/2012/main" timeZoneBias="-300">
          <p15:parentCm authorId="1" idx="188"/>
        </p15:threadingInfo>
      </p:ext>
    </p:extLst>
  </p:cm>
</p:cmLst>
</file>

<file path=ppt/comments/comment1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3-03T14:01:35.014" idx="190">
    <p:pos x="2135" y="220"/>
    <p:text>Key researches and products</p:text>
    <p:extLst>
      <p:ext uri="{C676402C-5697-4E1C-873F-D02D1690AC5C}">
        <p15:threadingInfo xmlns:p15="http://schemas.microsoft.com/office/powerpoint/2012/main" timeZoneBias="-300"/>
      </p:ext>
    </p:extLst>
  </p:cm>
  <p:cm authorId="1" dt="2015-03-03T14:03:57.020" idx="191">
    <p:pos x="2991" y="820"/>
    <p:text>aeolotropic optical fibres</p:text>
    <p:extLst>
      <p:ext uri="{C676402C-5697-4E1C-873F-D02D1690AC5C}">
        <p15:threadingInfo xmlns:p15="http://schemas.microsoft.com/office/powerpoint/2012/main" timeZoneBias="-300"/>
      </p:ext>
    </p:extLst>
  </p:cm>
  <p:cm authorId="1" dt="2015-03-03T14:04:21.700" idx="192">
    <p:pos x="1699" y="1053"/>
    <p:text>Active fiber</p:text>
    <p:extLst>
      <p:ext uri="{C676402C-5697-4E1C-873F-D02D1690AC5C}">
        <p15:threadingInfo xmlns:p15="http://schemas.microsoft.com/office/powerpoint/2012/main" timeZoneBias="-300"/>
      </p:ext>
    </p:extLst>
  </p:cm>
  <p:cm authorId="1" dt="2015-03-03T14:04:46.318" idx="193">
    <p:pos x="1372" y="1341"/>
    <p:text>Spun-fibers</p:text>
    <p:extLst>
      <p:ext uri="{C676402C-5697-4E1C-873F-D02D1690AC5C}">
        <p15:threadingInfo xmlns:p15="http://schemas.microsoft.com/office/powerpoint/2012/main" timeZoneBias="-300"/>
      </p:ext>
    </p:extLst>
  </p:cm>
  <p:cm authorId="1" dt="2015-03-03T14:05:26.924" idx="194">
    <p:pos x="5124" y="1676"/>
    <p:text>Integrated optical phase and amplitude modulators</p:text>
    <p:extLst>
      <p:ext uri="{C676402C-5697-4E1C-873F-D02D1690AC5C}">
        <p15:threadingInfo xmlns:p15="http://schemas.microsoft.com/office/powerpoint/2012/main" timeZoneBias="-300"/>
      </p:ext>
    </p:extLst>
  </p:cm>
  <p:cm authorId="1" dt="2015-03-03T14:06:26.021" idx="195">
    <p:pos x="3194" y="1972"/>
    <p:text>Photonic integrated circuits</p:text>
    <p:extLst>
      <p:ext uri="{C676402C-5697-4E1C-873F-D02D1690AC5C}">
        <p15:threadingInfo xmlns:p15="http://schemas.microsoft.com/office/powerpoint/2012/main" timeZoneBias="-300"/>
      </p:ext>
    </p:extLst>
  </p:cm>
  <p:cm authorId="1" dt="2015-03-03T14:06:44.831" idx="196">
    <p:pos x="2937" y="2314"/>
    <p:text>Fibre-optic gyroscopes</p:text>
    <p:extLst>
      <p:ext uri="{C676402C-5697-4E1C-873F-D02D1690AC5C}">
        <p15:threadingInfo xmlns:p15="http://schemas.microsoft.com/office/powerpoint/2012/main" timeZoneBias="-300"/>
      </p:ext>
    </p:extLst>
  </p:cm>
  <p:cm authorId="1" dt="2015-03-03T14:07:00.831" idx="197">
    <p:pos x="5498" y="2548"/>
    <p:text>Fibre-optic sensors of electric current and voltage</p:text>
    <p:extLst>
      <p:ext uri="{C676402C-5697-4E1C-873F-D02D1690AC5C}">
        <p15:threadingInfo xmlns:p15="http://schemas.microsoft.com/office/powerpoint/2012/main" timeZoneBias="-300"/>
      </p:ext>
    </p:extLst>
  </p:cm>
  <p:cm authorId="1" dt="2015-03-03T14:08:02.237" idx="198">
    <p:pos x="5248" y="2836"/>
    <p:text>Sensors &amp; systems on basis of Bragg grids</p:text>
    <p:extLst>
      <p:ext uri="{C676402C-5697-4E1C-873F-D02D1690AC5C}">
        <p15:threadingInfo xmlns:p15="http://schemas.microsoft.com/office/powerpoint/2012/main" timeZoneBias="-300"/>
      </p:ext>
    </p:extLst>
  </p:cm>
  <p:cm authorId="1" dt="2015-03-03T14:09:32.326" idx="199">
    <p:pos x="3832" y="3116"/>
    <p:text>Holmium, erbium and ytterbium  lasers</p:text>
    <p:extLst>
      <p:ext uri="{C676402C-5697-4E1C-873F-D02D1690AC5C}">
        <p15:threadingInfo xmlns:p15="http://schemas.microsoft.com/office/powerpoint/2012/main" timeZoneBias="-300"/>
      </p:ext>
    </p:extLst>
  </p:cm>
  <p:cm authorId="1" dt="2015-03-03T14:10:35.650" idx="200">
    <p:pos x="3832" y="3252"/>
    <p:text>Specialized medical lasers</p:text>
    <p:extLst>
      <p:ext uri="{C676402C-5697-4E1C-873F-D02D1690AC5C}">
        <p15:threadingInfo xmlns:p15="http://schemas.microsoft.com/office/powerpoint/2012/main" timeZoneBias="-300">
          <p15:parentCm authorId="1" idx="199"/>
        </p15:threadingInfo>
      </p:ext>
    </p:extLst>
  </p:cm>
</p:cmLst>
</file>

<file path=ppt/comments/comment1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3-03T14:12:47.871" idx="201">
    <p:pos x="1697" y="196"/>
    <p:text>Personnel development</p:text>
    <p:extLst>
      <p:ext uri="{C676402C-5697-4E1C-873F-D02D1690AC5C}">
        <p15:threadingInfo xmlns:p15="http://schemas.microsoft.com/office/powerpoint/2012/main" timeZoneBias="-300"/>
      </p:ext>
    </p:extLst>
  </p:cm>
  <p:cm authorId="1" dt="2015-03-03T14:13:21.665" idx="202">
    <p:pos x="1963" y="788"/>
    <p:text>Training and development of engeneers</p:text>
    <p:extLst>
      <p:ext uri="{C676402C-5697-4E1C-873F-D02D1690AC5C}">
        <p15:threadingInfo xmlns:p15="http://schemas.microsoft.com/office/powerpoint/2012/main" timeZoneBias="-300"/>
      </p:ext>
    </p:extLst>
  </p:cm>
  <p:cm authorId="1" dt="2015-03-03T14:26:48.439" idx="203">
    <p:pos x="2509" y="1178"/>
    <p:text>PERM NATIONAL RESEARCH POLYTECHNIC UNIVERSITY</p:text>
    <p:extLst>
      <p:ext uri="{C676402C-5697-4E1C-873F-D02D1690AC5C}">
        <p15:threadingInfo xmlns:p15="http://schemas.microsoft.com/office/powerpoint/2012/main" timeZoneBias="-300"/>
      </p:ext>
    </p:extLst>
  </p:cm>
  <p:cm authorId="1" dt="2015-03-03T14:27:12.278" idx="204">
    <p:pos x="2174" y="1738"/>
    <p:text>PERM NATIONAL RESEARCH STATE UNIVERSITY</p:text>
    <p:extLst>
      <p:ext uri="{C676402C-5697-4E1C-873F-D02D1690AC5C}">
        <p15:threadingInfo xmlns:p15="http://schemas.microsoft.com/office/powerpoint/2012/main" timeZoneBias="-300"/>
      </p:ext>
    </p:extLst>
  </p:cm>
  <p:cm authorId="1" dt="2015-03-03T14:27:26.459" idx="205">
    <p:pos x="2104" y="2493"/>
    <p:text>St. Petersburg National research university od information technologies, mechanics and optics (ITMO University)</p:text>
    <p:extLst>
      <p:ext uri="{C676402C-5697-4E1C-873F-D02D1690AC5C}">
        <p15:threadingInfo xmlns:p15="http://schemas.microsoft.com/office/powerpoint/2012/main" timeZoneBias="-300"/>
      </p:ext>
    </p:extLst>
  </p:cm>
  <p:cm authorId="1" dt="2015-03-03T14:31:13.580" idx="206">
    <p:pos x="1940" y="3030"/>
    <p:text>BALTIC STATE TECHNICAL UNIVERSITY «VOENMEH» named after D.F. Ustinov</p:text>
    <p:extLst>
      <p:ext uri="{C676402C-5697-4E1C-873F-D02D1690AC5C}">
        <p15:threadingInfo xmlns:p15="http://schemas.microsoft.com/office/powerpoint/2012/main" timeZoneBias="-300"/>
      </p:ext>
    </p:extLst>
  </p:cm>
  <p:cm authorId="1" dt="2015-03-03T14:31:20.744" idx="207">
    <p:pos x="2485" y="3684"/>
    <p:text>Nizhniy Hovgorod State technical university</p:text>
    <p:extLst>
      <p:ext uri="{C676402C-5697-4E1C-873F-D02D1690AC5C}">
        <p15:threadingInfo xmlns:p15="http://schemas.microsoft.com/office/powerpoint/2012/main" timeZoneBias="-300"/>
      </p:ext>
    </p:extLst>
  </p:cm>
  <p:cm authorId="1" dt="2015-03-03T14:32:35.835" idx="208">
    <p:pos x="4704" y="1621"/>
    <p:text>According to the order #62 from 29.01.2014 of Ministry of education and science of Russia "About establishing a quota for target training of specialists" 5 agreements with leading Russian Universities were signed.</p:text>
    <p:extLst>
      <p:ext uri="{C676402C-5697-4E1C-873F-D02D1690AC5C}">
        <p15:threadingInfo xmlns:p15="http://schemas.microsoft.com/office/powerpoint/2012/main" timeZoneBias="-300"/>
      </p:ext>
    </p:extLst>
  </p:cm>
</p:cmLst>
</file>

<file path=ppt/comments/comment1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3-05T16:35:00.156" idx="209">
    <p:pos x="1411" y="181"/>
    <p:text>Personnel development</p:text>
    <p:extLst>
      <p:ext uri="{C676402C-5697-4E1C-873F-D02D1690AC5C}">
        <p15:threadingInfo xmlns:p15="http://schemas.microsoft.com/office/powerpoint/2012/main" timeZoneBias="-300"/>
      </p:ext>
    </p:extLst>
  </p:cm>
  <p:cm authorId="1" dt="2015-03-05T16:35:16.908" idx="210">
    <p:pos x="5528" y="633"/>
    <p:text>Current activities on personnel trainings</p:text>
    <p:extLst>
      <p:ext uri="{C676402C-5697-4E1C-873F-D02D1690AC5C}">
        <p15:threadingInfo xmlns:p15="http://schemas.microsoft.com/office/powerpoint/2012/main" timeZoneBias="-300"/>
      </p:ext>
    </p:extLst>
  </p:cm>
  <p:cm authorId="1" dt="2015-03-05T16:41:15.514" idx="211">
    <p:pos x="4595" y="1061"/>
    <p:text>Training and conversion of professional standarts into programmes of educatioinal organizations</p:text>
    <p:extLst>
      <p:ext uri="{C676402C-5697-4E1C-873F-D02D1690AC5C}">
        <p15:threadingInfo xmlns:p15="http://schemas.microsoft.com/office/powerpoint/2012/main" timeZoneBias="-300"/>
      </p:ext>
    </p:extLst>
  </p:cm>
  <p:cm authorId="1" dt="2015-03-05T17:01:19.437" idx="212">
    <p:pos x="2524" y="1512"/>
    <p:text>Ministry of industry and trade of Russia established 15 targeted educational quotes for "Photonics and optical informatics" direction, subdirection "Fibre optics" in Perm National Research Polytechnic University.</p:text>
    <p:extLst>
      <p:ext uri="{C676402C-5697-4E1C-873F-D02D1690AC5C}">
        <p15:threadingInfo xmlns:p15="http://schemas.microsoft.com/office/powerpoint/2012/main" timeZoneBias="-300"/>
      </p:ext>
    </p:extLst>
  </p:cm>
  <p:cm authorId="1" dt="2015-03-05T17:06:22.335" idx="213">
    <p:pos x="4984" y="2330"/>
    <p:text>Specialists of cluster's organizations are submitted to postgraduate courses on "Optical and optical-electronic devices and systems"</p:text>
    <p:extLst>
      <p:ext uri="{C676402C-5697-4E1C-873F-D02D1690AC5C}">
        <p15:threadingInfo xmlns:p15="http://schemas.microsoft.com/office/powerpoint/2012/main" timeZoneBias="-300"/>
      </p:ext>
    </p:extLst>
  </p:cm>
  <p:cm authorId="1" dt="2015-03-05T17:09:34.734" idx="214">
    <p:pos x="2680" y="3022"/>
    <p:text>Interuniversity department "Photonics" attracts leading russian and foreign theoretical and applied photonics specialists.</p:text>
    <p:extLst>
      <p:ext uri="{C676402C-5697-4E1C-873F-D02D1690AC5C}">
        <p15:threadingInfo xmlns:p15="http://schemas.microsoft.com/office/powerpoint/2012/main" timeZoneBias="-300"/>
      </p:ext>
    </p:extLst>
  </p:cm>
  <p:cm authorId="1" dt="2015-03-05T17:12:19.947" idx="215">
    <p:pos x="5498" y="3303"/>
    <p:text>Dual education system actively works in alliance with Air technical secondary school named after Shvetcov</p:text>
    <p:extLst>
      <p:ext uri="{C676402C-5697-4E1C-873F-D02D1690AC5C}">
        <p15:threadingInfo xmlns:p15="http://schemas.microsoft.com/office/powerpoint/2012/main" timeZoneBias="-30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3-01T19:37:58.039" idx="3">
    <p:pos x="554" y="2351"/>
    <p:text>Key elements of the Cluster:</p:text>
    <p:extLst>
      <p:ext uri="{C676402C-5697-4E1C-873F-D02D1690AC5C}">
        <p15:threadingInfo xmlns:p15="http://schemas.microsoft.com/office/powerpoint/2012/main" timeZoneBias="-420"/>
      </p:ext>
    </p:extLst>
  </p:cm>
  <p:cm authorId="1" dt="2015-03-01T19:39:14.298" idx="4">
    <p:pos x="554" y="2487"/>
    <p:text>16 industrial enterprises</p:text>
    <p:extLst>
      <p:ext uri="{C676402C-5697-4E1C-873F-D02D1690AC5C}">
        <p15:threadingInfo xmlns:p15="http://schemas.microsoft.com/office/powerpoint/2012/main" timeZoneBias="-420">
          <p15:parentCm authorId="1" idx="3"/>
        </p15:threadingInfo>
      </p:ext>
    </p:extLst>
  </p:cm>
  <p:cm authorId="1" dt="2015-03-01T19:40:12.146" idx="5">
    <p:pos x="554" y="2623"/>
    <p:text>6 educational organizations (including 2 national research universities)</p:text>
    <p:extLst>
      <p:ext uri="{C676402C-5697-4E1C-873F-D02D1690AC5C}">
        <p15:threadingInfo xmlns:p15="http://schemas.microsoft.com/office/powerpoint/2012/main" timeZoneBias="-420">
          <p15:parentCm authorId="1" idx="3"/>
        </p15:threadingInfo>
      </p:ext>
    </p:extLst>
  </p:cm>
  <p:cm authorId="1" dt="2015-03-01T19:40:52.402" idx="6">
    <p:pos x="554" y="2759"/>
    <p:text>Broad network of publuc, service and commercial organizations</p:text>
    <p:extLst>
      <p:ext uri="{C676402C-5697-4E1C-873F-D02D1690AC5C}">
        <p15:threadingInfo xmlns:p15="http://schemas.microsoft.com/office/powerpoint/2012/main" timeZoneBias="-420">
          <p15:parentCm authorId="1" idx="3"/>
        </p15:threadingInfo>
      </p:ext>
    </p:extLst>
  </p:cm>
  <p:cm authorId="1" dt="2015-03-01T19:41:17.870" idx="7">
    <p:pos x="554" y="2895"/>
    <p:text>Local and state public authorities</p:text>
    <p:extLst>
      <p:ext uri="{C676402C-5697-4E1C-873F-D02D1690AC5C}">
        <p15:threadingInfo xmlns:p15="http://schemas.microsoft.com/office/powerpoint/2012/main" timeZoneBias="-420">
          <p15:parentCm authorId="1" idx="3"/>
        </p15:threadingInfo>
      </p:ext>
    </p:extLst>
  </p:cm>
  <p:cm authorId="1" dt="2015-03-01T19:42:44.631" idx="8">
    <p:pos x="3141" y="2815"/>
    <p:text>Key logistic signs:</p:text>
    <p:extLst>
      <p:ext uri="{C676402C-5697-4E1C-873F-D02D1690AC5C}">
        <p15:threadingInfo xmlns:p15="http://schemas.microsoft.com/office/powerpoint/2012/main" timeZoneBias="-420"/>
      </p:ext>
    </p:extLst>
  </p:cm>
  <p:cm authorId="1" dt="2015-03-01T19:44:20.618" idx="9">
    <p:pos x="3141" y="2951"/>
    <p:text>Federal highway M7</p:text>
    <p:extLst>
      <p:ext uri="{C676402C-5697-4E1C-873F-D02D1690AC5C}">
        <p15:threadingInfo xmlns:p15="http://schemas.microsoft.com/office/powerpoint/2012/main" timeZoneBias="-420">
          <p15:parentCm authorId="1" idx="8"/>
        </p15:threadingInfo>
      </p:ext>
    </p:extLst>
  </p:cm>
  <p:cm authorId="1" dt="2015-03-01T19:44:52.758" idx="10">
    <p:pos x="3141" y="3087"/>
    <p:text>Regional highway P242</p:text>
    <p:extLst>
      <p:ext uri="{C676402C-5697-4E1C-873F-D02D1690AC5C}">
        <p15:threadingInfo xmlns:p15="http://schemas.microsoft.com/office/powerpoint/2012/main" timeZoneBias="-420">
          <p15:parentCm authorId="1" idx="8"/>
        </p15:threadingInfo>
      </p:ext>
    </p:extLst>
  </p:cm>
  <p:cm authorId="1" dt="2015-03-01T19:45:47.527" idx="11">
    <p:pos x="3141" y="3223"/>
    <p:text>Bol`shoe Savino Airport (20 km away from the city center)</p:text>
    <p:extLst>
      <p:ext uri="{C676402C-5697-4E1C-873F-D02D1690AC5C}">
        <p15:threadingInfo xmlns:p15="http://schemas.microsoft.com/office/powerpoint/2012/main" timeZoneBias="-420">
          <p15:parentCm authorId="1" idx="8"/>
        </p15:threadingInfo>
      </p:ext>
    </p:extLst>
  </p:cm>
  <p:cm authorId="1" dt="2015-03-01T19:46:24.166" idx="12">
    <p:pos x="3141" y="3359"/>
    <p:text>Sverdlovskaya railway</p:text>
    <p:extLst>
      <p:ext uri="{C676402C-5697-4E1C-873F-D02D1690AC5C}">
        <p15:threadingInfo xmlns:p15="http://schemas.microsoft.com/office/powerpoint/2012/main" timeZoneBias="-420">
          <p15:parentCm authorId="1" idx="8"/>
        </p15:threadingInfo>
      </p:ext>
    </p:extLst>
  </p:cm>
  <p:cm authorId="1" dt="2015-03-01T19:46:46.613" idx="13">
    <p:pos x="3141" y="3495"/>
    <p:text>4 river ports</p:text>
    <p:extLst>
      <p:ext uri="{C676402C-5697-4E1C-873F-D02D1690AC5C}">
        <p15:threadingInfo xmlns:p15="http://schemas.microsoft.com/office/powerpoint/2012/main" timeZoneBias="-420">
          <p15:parentCm authorId="1" idx="8"/>
        </p15:threadingInfo>
      </p:ext>
    </p:extLst>
  </p:cm>
  <p:cm authorId="1" dt="2015-03-01T19:47:07.529" idx="14">
    <p:pos x="3434" y="1151"/>
    <p:text>Perm region, the city of Perm, the center of the city.</p:text>
    <p:extLst>
      <p:ext uri="{C676402C-5697-4E1C-873F-D02D1690AC5C}">
        <p15:threadingInfo xmlns:p15="http://schemas.microsoft.com/office/powerpoint/2012/main" timeZoneBias="-420"/>
      </p:ext>
    </p:extLst>
  </p:cm>
  <p:cm authorId="1" dt="2015-03-01T19:47:52.704" idx="15">
    <p:pos x="986" y="143"/>
    <p:text>Location characteristics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2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3-05T17:36:57.428" idx="216">
    <p:pos x="1310" y="236"/>
    <p:text>Our goals</p:text>
    <p:extLst>
      <p:ext uri="{C676402C-5697-4E1C-873F-D02D1690AC5C}">
        <p15:threadingInfo xmlns:p15="http://schemas.microsoft.com/office/powerpoint/2012/main" timeZoneBias="-300"/>
      </p:ext>
    </p:extLst>
  </p:cm>
  <p:cm authorId="1" dt="2015-03-05T17:37:11.330" idx="217">
    <p:pos x="1699" y="1543"/>
    <p:text>Considerable increase of cluster's companies share in russian market, as well as cluster's products appearance at international market</p:text>
    <p:extLst>
      <p:ext uri="{C676402C-5697-4E1C-873F-D02D1690AC5C}">
        <p15:threadingInfo xmlns:p15="http://schemas.microsoft.com/office/powerpoint/2012/main" timeZoneBias="-300"/>
      </p:ext>
    </p:extLst>
  </p:cm>
  <p:cm authorId="1" dt="2015-03-05T17:41:52.436" idx="218">
    <p:pos x="3489" y="897"/>
    <p:text>Growth of investments to new factories, producing photonic products and focused on new markets.</p:text>
    <p:extLst>
      <p:ext uri="{C676402C-5697-4E1C-873F-D02D1690AC5C}">
        <p15:threadingInfo xmlns:p15="http://schemas.microsoft.com/office/powerpoint/2012/main" timeZoneBias="-300"/>
      </p:ext>
    </p:extLst>
  </p:cm>
  <p:cm authorId="1" dt="2015-03-05T17:45:40.615" idx="219">
    <p:pos x="1886" y="3652"/>
    <p:text>Ensuring merited enumeration of labour and comfort labour conditions for all personnel of the Cluster</p:text>
    <p:extLst>
      <p:ext uri="{C676402C-5697-4E1C-873F-D02D1690AC5C}">
        <p15:threadingInfo xmlns:p15="http://schemas.microsoft.com/office/powerpoint/2012/main" timeZoneBias="-300"/>
      </p:ext>
    </p:extLst>
  </p:cm>
  <p:cm authorId="1" dt="2015-03-05T17:51:00.755" idx="220">
    <p:pos x="3700" y="2462"/>
    <p:text>Shaping and stable function of a personnel trainings system</p:text>
    <p:extLst>
      <p:ext uri="{C676402C-5697-4E1C-873F-D02D1690AC5C}">
        <p15:threadingInfo xmlns:p15="http://schemas.microsoft.com/office/powerpoint/2012/main" timeZoneBias="-300"/>
      </p:ext>
    </p:extLst>
  </p:cm>
  <p:cm authorId="1" dt="2015-03-05T17:57:03.914" idx="221">
    <p:pos x="1863" y="2586"/>
    <p:text>Strong pipeline of R&amp;D projects at all levels of the Cluster</p:text>
    <p:extLst>
      <p:ext uri="{C676402C-5697-4E1C-873F-D02D1690AC5C}">
        <p15:threadingInfo xmlns:p15="http://schemas.microsoft.com/office/powerpoint/2012/main" timeZoneBias="-300"/>
      </p:ext>
    </p:extLst>
  </p:cm>
  <p:cm authorId="1" dt="2015-03-05T17:58:53.414" idx="222">
    <p:pos x="10" y="10"/>
    <p:text/>
    <p:extLst>
      <p:ext uri="{C676402C-5697-4E1C-873F-D02D1690AC5C}">
        <p15:threadingInfo xmlns:p15="http://schemas.microsoft.com/office/powerpoint/2012/main" timeZoneBias="-300"/>
      </p:ext>
    </p:extLst>
  </p:cm>
</p:cmLst>
</file>

<file path=ppt/comments/comment2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3-05T17:59:10.629" idx="223">
    <p:pos x="1520" y="158"/>
    <p:text>Cluster infrastructure</p:text>
    <p:extLst>
      <p:ext uri="{C676402C-5697-4E1C-873F-D02D1690AC5C}">
        <p15:threadingInfo xmlns:p15="http://schemas.microsoft.com/office/powerpoint/2012/main" timeZoneBias="-30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3-01T19:48:24.768" idx="16">
    <p:pos x="1015" y="218"/>
    <p:text>Key members</p:text>
    <p:extLst>
      <p:ext uri="{C676402C-5697-4E1C-873F-D02D1690AC5C}">
        <p15:threadingInfo xmlns:p15="http://schemas.microsoft.com/office/powerpoint/2012/main" timeZoneBias="-420"/>
      </p:ext>
    </p:extLst>
  </p:cm>
  <p:cm authorId="1" dt="2015-03-01T19:50:42.852" idx="17">
    <p:pos x="1925" y="1343"/>
    <p:text>PNPPK JSC</p:text>
    <p:extLst>
      <p:ext uri="{C676402C-5697-4E1C-873F-D02D1690AC5C}">
        <p15:threadingInfo xmlns:p15="http://schemas.microsoft.com/office/powerpoint/2012/main" timeZoneBias="-420"/>
      </p:ext>
    </p:extLst>
  </p:cm>
  <p:cm authorId="1" dt="2015-03-01T19:50:55.669" idx="18">
    <p:pos x="3279" y="1253"/>
    <p:text>Incab LLC</p:text>
    <p:extLst>
      <p:ext uri="{C676402C-5697-4E1C-873F-D02D1690AC5C}">
        <p15:threadingInfo xmlns:p15="http://schemas.microsoft.com/office/powerpoint/2012/main" timeZoneBias="-420"/>
      </p:ext>
    </p:extLst>
  </p:cm>
  <p:cm authorId="1" dt="2015-03-01T19:54:24.135" idx="19">
    <p:pos x="4949" y="1610"/>
    <p:text>Rostelecom JSC</p:text>
    <p:extLst>
      <p:ext uri="{C676402C-5697-4E1C-873F-D02D1690AC5C}">
        <p15:threadingInfo xmlns:p15="http://schemas.microsoft.com/office/powerpoint/2012/main" timeZoneBias="-420"/>
      </p:ext>
    </p:extLst>
  </p:cm>
  <p:cm authorId="1" dt="2015-03-01T19:54:45.410" idx="20">
    <p:pos x="4959" y="2538"/>
    <p:text>Aviadvigatel JSC</p:text>
    <p:extLst>
      <p:ext uri="{C676402C-5697-4E1C-873F-D02D1690AC5C}">
        <p15:threadingInfo xmlns:p15="http://schemas.microsoft.com/office/powerpoint/2012/main" timeZoneBias="-420"/>
      </p:ext>
    </p:extLst>
  </p:cm>
  <p:cm authorId="1" dt="2015-03-01T19:55:14.542" idx="21">
    <p:pos x="1215" y="1983"/>
    <p:text>Inversion-Sensor LLC</p:text>
    <p:extLst>
      <p:ext uri="{C676402C-5697-4E1C-873F-D02D1690AC5C}">
        <p15:threadingInfo xmlns:p15="http://schemas.microsoft.com/office/powerpoint/2012/main" timeZoneBias="-420"/>
      </p:ext>
    </p:extLst>
  </p:cm>
  <p:cm authorId="1" dt="2015-03-01T19:55:37.141" idx="22">
    <p:pos x="1759" y="2778"/>
    <p:text>PNPPK Electron-Contract LLC</p:text>
    <p:extLst>
      <p:ext uri="{C676402C-5697-4E1C-873F-D02D1690AC5C}">
        <p15:threadingInfo xmlns:p15="http://schemas.microsoft.com/office/powerpoint/2012/main" timeZoneBias="-420"/>
      </p:ext>
    </p:extLst>
  </p:cm>
  <p:cm authorId="1" dt="2015-03-01T19:56:01.411" idx="23">
    <p:pos x="4111" y="3285"/>
    <p:text>PNPPK-Marine electronics LLC</p:text>
    <p:extLst>
      <p:ext uri="{C676402C-5697-4E1C-873F-D02D1690AC5C}">
        <p15:threadingInfo xmlns:p15="http://schemas.microsoft.com/office/powerpoint/2012/main" timeZoneBias="-420"/>
      </p:ext>
    </p:extLst>
  </p:cm>
  <p:cm authorId="1" dt="2015-03-01T19:56:33.102" idx="24">
    <p:pos x="1050" y="933"/>
    <p:text>educational organizations</p:text>
    <p:extLst>
      <p:ext uri="{C676402C-5697-4E1C-873F-D02D1690AC5C}">
        <p15:threadingInfo xmlns:p15="http://schemas.microsoft.com/office/powerpoint/2012/main" timeZoneBias="-420"/>
      </p:ext>
    </p:extLst>
  </p:cm>
  <p:cm authorId="1" dt="2015-03-01T19:57:05.931" idx="25">
    <p:pos x="4687" y="810"/>
    <p:text>Reseach institutes and design offices</p:text>
    <p:extLst>
      <p:ext uri="{C676402C-5697-4E1C-873F-D02D1690AC5C}">
        <p15:threadingInfo xmlns:p15="http://schemas.microsoft.com/office/powerpoint/2012/main" timeZoneBias="-420"/>
      </p:ext>
    </p:extLst>
  </p:cm>
  <p:cm authorId="1" dt="2015-03-01T19:58:22.280" idx="26">
    <p:pos x="387" y="3411"/>
    <p:text>Service organizations</p:text>
    <p:extLst>
      <p:ext uri="{C676402C-5697-4E1C-873F-D02D1690AC5C}">
        <p15:threadingInfo xmlns:p15="http://schemas.microsoft.com/office/powerpoint/2012/main" timeZoneBias="-420"/>
      </p:ext>
    </p:extLst>
  </p:cm>
  <p:cm authorId="1" dt="2015-03-01T19:58:42.730" idx="27">
    <p:pos x="5018" y="3247"/>
    <p:text>Public and other companies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3-01T19:59:02.984" idx="28">
    <p:pos x="570" y="735"/>
    <p:text>over 9300 people</p:text>
    <p:extLst>
      <p:ext uri="{C676402C-5697-4E1C-873F-D02D1690AC5C}">
        <p15:threadingInfo xmlns:p15="http://schemas.microsoft.com/office/powerpoint/2012/main" timeZoneBias="-420"/>
      </p:ext>
    </p:extLst>
  </p:cm>
  <p:cm authorId="1" dt="2015-03-01T19:59:30.846" idx="29">
    <p:pos x="1712" y="698"/>
    <p:text>working at industrial organizations</p:text>
    <p:extLst>
      <p:ext uri="{C676402C-5697-4E1C-873F-D02D1690AC5C}">
        <p15:threadingInfo xmlns:p15="http://schemas.microsoft.com/office/powerpoint/2012/main" timeZoneBias="-420"/>
      </p:ext>
    </p:extLst>
  </p:cm>
  <p:cm authorId="1" dt="2015-03-01T19:59:57.585" idx="30">
    <p:pos x="1973" y="1957"/>
    <p:text>Total income 26,3 bln rubles</p:text>
    <p:extLst>
      <p:ext uri="{C676402C-5697-4E1C-873F-D02D1690AC5C}">
        <p15:threadingInfo xmlns:p15="http://schemas.microsoft.com/office/powerpoint/2012/main" timeZoneBias="-420"/>
      </p:ext>
    </p:extLst>
  </p:cm>
  <p:cm authorId="1" dt="2015-03-01T20:01:38.363" idx="31">
    <p:pos x="4725" y="1583"/>
    <p:text>over 1700 people engaged in reseach and development</p:text>
    <p:extLst>
      <p:ext uri="{C676402C-5697-4E1C-873F-D02D1690AC5C}">
        <p15:threadingInfo xmlns:p15="http://schemas.microsoft.com/office/powerpoint/2012/main" timeZoneBias="-420"/>
      </p:ext>
    </p:extLst>
  </p:cm>
  <p:cm authorId="1" dt="2015-03-01T20:01:57.994" idx="32">
    <p:pos x="4341" y="2548"/>
    <p:text>Over 40000 students</p:text>
    <p:extLst>
      <p:ext uri="{C676402C-5697-4E1C-873F-D02D1690AC5C}">
        <p15:threadingInfo xmlns:p15="http://schemas.microsoft.com/office/powerpoint/2012/main" timeZoneBias="-420"/>
      </p:ext>
    </p:extLst>
  </p:cm>
  <p:cm authorId="1" dt="2015-03-01T20:02:39.668" idx="33">
    <p:pos x="1621" y="3295"/>
    <p:text>Output per one worker</p:text>
    <p:extLst>
      <p:ext uri="{C676402C-5697-4E1C-873F-D02D1690AC5C}">
        <p15:threadingInfo xmlns:p15="http://schemas.microsoft.com/office/powerpoint/2012/main" timeZoneBias="-420"/>
      </p:ext>
    </p:extLst>
  </p:cm>
  <p:cm authorId="1" dt="2015-03-01T20:05:06.392" idx="34">
    <p:pos x="3354" y="3178"/>
    <p:text>over 550 graduates yearly on cluster subject area</p:text>
    <p:extLst>
      <p:ext uri="{C676402C-5697-4E1C-873F-D02D1690AC5C}">
        <p15:threadingInfo xmlns:p15="http://schemas.microsoft.com/office/powerpoint/2012/main" timeZoneBias="-420"/>
      </p:ext>
    </p:extLst>
  </p:cm>
  <p:cm authorId="1" dt="2015-03-02T02:29:52.962" idx="35">
    <p:pos x="1770" y="154"/>
    <p:text>Cluster indicies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3-02T03:10:22.855" idx="36">
    <p:pos x="1942" y="2782"/>
    <p:text>SWOT analysis</p:text>
    <p:extLst>
      <p:ext uri="{C676402C-5697-4E1C-873F-D02D1690AC5C}">
        <p15:threadingInfo xmlns:p15="http://schemas.microsoft.com/office/powerpoint/2012/main" timeZoneBias="-420"/>
      </p:ext>
    </p:extLst>
  </p:cm>
  <p:cm authorId="1" dt="2015-03-02T03:10:41.421" idx="37">
    <p:pos x="1925" y="665"/>
    <p:text>Strengths</p:text>
    <p:extLst>
      <p:ext uri="{C676402C-5697-4E1C-873F-D02D1690AC5C}">
        <p15:threadingInfo xmlns:p15="http://schemas.microsoft.com/office/powerpoint/2012/main" timeZoneBias="-420"/>
      </p:ext>
    </p:extLst>
  </p:cm>
  <p:cm authorId="1" dt="2015-03-02T03:12:25.455" idx="38">
    <p:pos x="1925" y="801"/>
    <p:text>Compact disposition of industrial infrastructure in the center of a region capital.</p:text>
    <p:extLst>
      <p:ext uri="{C676402C-5697-4E1C-873F-D02D1690AC5C}">
        <p15:threadingInfo xmlns:p15="http://schemas.microsoft.com/office/powerpoint/2012/main" timeZoneBias="-420">
          <p15:parentCm authorId="1" idx="37"/>
        </p15:threadingInfo>
      </p:ext>
    </p:extLst>
  </p:cm>
  <p:cm authorId="1" dt="2015-03-02T03:15:19.176" idx="39">
    <p:pos x="1925" y="937"/>
    <p:text>Single industrial and scientific area for all members of the Cluster</p:text>
    <p:extLst>
      <p:ext uri="{C676402C-5697-4E1C-873F-D02D1690AC5C}">
        <p15:threadingInfo xmlns:p15="http://schemas.microsoft.com/office/powerpoint/2012/main" timeZoneBias="-420">
          <p15:parentCm authorId="1" idx="37"/>
        </p15:threadingInfo>
      </p:ext>
    </p:extLst>
  </p:cm>
  <p:cm authorId="1" dt="2015-03-02T03:17:18.498" idx="40">
    <p:pos x="1925" y="1073"/>
    <p:text>Strong educational and scientific backlog</p:text>
    <p:extLst>
      <p:ext uri="{C676402C-5697-4E1C-873F-D02D1690AC5C}">
        <p15:threadingInfo xmlns:p15="http://schemas.microsoft.com/office/powerpoint/2012/main" timeZoneBias="-420">
          <p15:parentCm authorId="1" idx="37"/>
        </p15:threadingInfo>
      </p:ext>
    </p:extLst>
  </p:cm>
  <p:cm authorId="1" dt="2015-03-02T03:18:17.953" idx="41">
    <p:pos x="1925" y="1209"/>
    <p:text>Hugh level of education and personnel qualification with working algorithm of personnel replenishment and substitution</p:text>
    <p:extLst>
      <p:ext uri="{C676402C-5697-4E1C-873F-D02D1690AC5C}">
        <p15:threadingInfo xmlns:p15="http://schemas.microsoft.com/office/powerpoint/2012/main" timeZoneBias="-420">
          <p15:parentCm authorId="1" idx="37"/>
        </p15:threadingInfo>
      </p:ext>
    </p:extLst>
  </p:cm>
  <p:cm authorId="1" dt="2015-03-02T03:20:58.647" idx="42">
    <p:pos x="10" y="10"/>
    <p:text>Opportunities</p:text>
    <p:extLst>
      <p:ext uri="{C676402C-5697-4E1C-873F-D02D1690AC5C}">
        <p15:threadingInfo xmlns:p15="http://schemas.microsoft.com/office/powerpoint/2012/main" timeZoneBias="-420"/>
      </p:ext>
    </p:extLst>
  </p:cm>
  <p:cm authorId="1" dt="2015-03-02T03:22:36.305" idx="43">
    <p:pos x="10" y="146"/>
    <p:text>A chance to become a federal and world center of competences on photonics</p:text>
    <p:extLst>
      <p:ext uri="{C676402C-5697-4E1C-873F-D02D1690AC5C}">
        <p15:threadingInfo xmlns:p15="http://schemas.microsoft.com/office/powerpoint/2012/main" timeZoneBias="-420">
          <p15:parentCm authorId="1" idx="42"/>
        </p15:threadingInfo>
      </p:ext>
    </p:extLst>
  </p:cm>
  <p:cm authorId="1" dt="2015-03-02T03:25:02.139" idx="44">
    <p:pos x="10" y="282"/>
    <p:text>A chance to become a center of manpower development on photonics</p:text>
    <p:extLst>
      <p:ext uri="{C676402C-5697-4E1C-873F-D02D1690AC5C}">
        <p15:threadingInfo xmlns:p15="http://schemas.microsoft.com/office/powerpoint/2012/main" timeZoneBias="-420">
          <p15:parentCm authorId="1" idx="42"/>
        </p15:threadingInfo>
      </p:ext>
    </p:extLst>
  </p:cm>
  <p:cm authorId="1" dt="2015-03-02T03:25:54.053" idx="45">
    <p:pos x="10" y="418"/>
    <p:text>A chance to become a federal and world-known research center</p:text>
    <p:extLst>
      <p:ext uri="{C676402C-5697-4E1C-873F-D02D1690AC5C}">
        <p15:threadingInfo xmlns:p15="http://schemas.microsoft.com/office/powerpoint/2012/main" timeZoneBias="-420">
          <p15:parentCm authorId="1" idx="42"/>
        </p15:threadingInfo>
      </p:ext>
    </p:extLst>
  </p:cm>
  <p:cm authorId="1" dt="2015-03-02T03:26:35.033" idx="46">
    <p:pos x="10" y="554"/>
    <p:text>Possibility to treble production</p:text>
    <p:extLst>
      <p:ext uri="{C676402C-5697-4E1C-873F-D02D1690AC5C}">
        <p15:threadingInfo xmlns:p15="http://schemas.microsoft.com/office/powerpoint/2012/main" timeZoneBias="-420">
          <p15:parentCm authorId="1" idx="42"/>
        </p15:threadingInfo>
      </p:ext>
    </p:extLst>
  </p:cm>
  <p:cm authorId="1" dt="2015-03-02T03:27:58.190" idx="47">
    <p:pos x="4669" y="589"/>
    <p:text>Weaks</p:text>
    <p:extLst>
      <p:ext uri="{C676402C-5697-4E1C-873F-D02D1690AC5C}">
        <p15:threadingInfo xmlns:p15="http://schemas.microsoft.com/office/powerpoint/2012/main" timeZoneBias="-420"/>
      </p:ext>
    </p:extLst>
  </p:cm>
  <p:cm authorId="1" dt="2015-03-02T03:28:52.678" idx="48">
    <p:pos x="4669" y="725"/>
    <p:text>Underdeveloped infrastructure on such criteria as environmental conditions, quality of life</p:text>
    <p:extLst>
      <p:ext uri="{C676402C-5697-4E1C-873F-D02D1690AC5C}">
        <p15:threadingInfo xmlns:p15="http://schemas.microsoft.com/office/powerpoint/2012/main" timeZoneBias="-420">
          <p15:parentCm authorId="1" idx="47"/>
        </p15:threadingInfo>
      </p:ext>
    </p:extLst>
  </p:cm>
  <p:cm authorId="1" dt="2015-03-02T03:33:22.109" idx="49">
    <p:pos x="4669" y="861"/>
    <p:text>lack of system efforts to attract talanted specialists and scientists from other regions</p:text>
    <p:extLst>
      <p:ext uri="{C676402C-5697-4E1C-873F-D02D1690AC5C}">
        <p15:threadingInfo xmlns:p15="http://schemas.microsoft.com/office/powerpoint/2012/main" timeZoneBias="-420">
          <p15:parentCm authorId="1" idx="47"/>
        </p15:threadingInfo>
      </p:ext>
    </p:extLst>
  </p:cm>
  <p:cm authorId="1" dt="2015-03-02T03:35:21.297" idx="50">
    <p:pos x="4669" y="997"/>
    <p:text>A gap between renumeration of engeneer and some non-engeneer professions, discouraging people to pursue a profession</p:text>
    <p:extLst>
      <p:ext uri="{C676402C-5697-4E1C-873F-D02D1690AC5C}">
        <p15:threadingInfo xmlns:p15="http://schemas.microsoft.com/office/powerpoint/2012/main" timeZoneBias="-420">
          <p15:parentCm authorId="1" idx="47"/>
        </p15:threadingInfo>
      </p:ext>
    </p:extLst>
  </p:cm>
  <p:cm authorId="1" dt="2015-03-02T03:51:37.113" idx="51">
    <p:pos x="4669" y="1133"/>
    <p:text>Immaturity of institututions, making search, selection, incubation and commercialization of promising projects in the field of photonics</p:text>
    <p:extLst>
      <p:ext uri="{C676402C-5697-4E1C-873F-D02D1690AC5C}">
        <p15:threadingInfo xmlns:p15="http://schemas.microsoft.com/office/powerpoint/2012/main" timeZoneBias="-420">
          <p15:parentCm authorId="1" idx="47"/>
        </p15:threadingInfo>
      </p:ext>
    </p:extLst>
  </p:cm>
  <p:cm authorId="1" dt="2015-03-03T08:22:47.335" idx="52">
    <p:pos x="4466" y="2653"/>
    <p:text>Threats</p:text>
    <p:extLst>
      <p:ext uri="{C676402C-5697-4E1C-873F-D02D1690AC5C}">
        <p15:threadingInfo xmlns:p15="http://schemas.microsoft.com/office/powerpoint/2012/main" timeZoneBias="-300"/>
      </p:ext>
    </p:extLst>
  </p:cm>
  <p:cm authorId="1" dt="2015-03-03T08:24:13.711" idx="53">
    <p:pos x="4466" y="2789"/>
    <p:text>Increasing migration of highly-skilled professinals outwards Perm region</p:text>
    <p:extLst>
      <p:ext uri="{C676402C-5697-4E1C-873F-D02D1690AC5C}">
        <p15:threadingInfo xmlns:p15="http://schemas.microsoft.com/office/powerpoint/2012/main" timeZoneBias="-300">
          <p15:parentCm authorId="1" idx="52"/>
        </p15:threadingInfo>
      </p:ext>
    </p:extLst>
  </p:cm>
  <p:cm authorId="1" dt="2015-03-03T08:34:21.519" idx="54">
    <p:pos x="4466" y="2925"/>
    <p:text>Limited access to a number of world achievements in photonics</p:text>
    <p:extLst>
      <p:ext uri="{C676402C-5697-4E1C-873F-D02D1690AC5C}">
        <p15:threadingInfo xmlns:p15="http://schemas.microsoft.com/office/powerpoint/2012/main" timeZoneBias="-300">
          <p15:parentCm authorId="1" idx="52"/>
        </p15:threadingInfo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3-03T08:37:18.109" idx="56">
    <p:pos x="1269" y="181"/>
    <p:text>General production competences of the Cluster</p:text>
    <p:extLst>
      <p:ext uri="{C676402C-5697-4E1C-873F-D02D1690AC5C}">
        <p15:threadingInfo xmlns:p15="http://schemas.microsoft.com/office/powerpoint/2012/main" timeZoneBias="-300"/>
      </p:ext>
    </p:extLst>
  </p:cm>
  <p:cm authorId="1" dt="2015-03-03T08:38:57.923" idx="57">
    <p:pos x="634" y="687"/>
    <p:text>Development and design of aeolotropic  optical fiber and high-strenght isotropic fiber.</p:text>
    <p:extLst>
      <p:ext uri="{C676402C-5697-4E1C-873F-D02D1690AC5C}">
        <p15:threadingInfo xmlns:p15="http://schemas.microsoft.com/office/powerpoint/2012/main" timeZoneBias="-300"/>
      </p:ext>
    </p:extLst>
  </p:cm>
  <p:cm authorId="1" dt="2015-03-03T08:50:28.098" idx="59">
    <p:pos x="634" y="823"/>
    <p:text>Development and production of optical cables</p:text>
    <p:extLst>
      <p:ext uri="{C676402C-5697-4E1C-873F-D02D1690AC5C}">
        <p15:threadingInfo xmlns:p15="http://schemas.microsoft.com/office/powerpoint/2012/main" timeZoneBias="-300">
          <p15:parentCm authorId="1" idx="57"/>
        </p15:threadingInfo>
      </p:ext>
    </p:extLst>
  </p:cm>
  <p:cm authorId="1" dt="2015-03-03T08:51:31.544" idx="60">
    <p:pos x="634" y="959"/>
    <p:text>Development of fiber-optical sensors, measuring physical quantities, including fiber-optical gyrpscopes and their optical components</p:text>
    <p:extLst>
      <p:ext uri="{C676402C-5697-4E1C-873F-D02D1690AC5C}">
        <p15:threadingInfo xmlns:p15="http://schemas.microsoft.com/office/powerpoint/2012/main" timeZoneBias="-300">
          <p15:parentCm authorId="1" idx="57"/>
        </p15:threadingInfo>
      </p:ext>
    </p:extLst>
  </p:cm>
  <p:cm authorId="1" dt="2015-03-03T08:55:03.585" idx="62">
    <p:pos x="634" y="1095"/>
    <p:text>Integrated photonic circuit development and production</p:text>
    <p:extLst>
      <p:ext uri="{C676402C-5697-4E1C-873F-D02D1690AC5C}">
        <p15:threadingInfo xmlns:p15="http://schemas.microsoft.com/office/powerpoint/2012/main" timeZoneBias="-300">
          <p15:parentCm authorId="1" idx="57"/>
        </p15:threadingInfo>
      </p:ext>
    </p:extLst>
  </p:cm>
  <p:cm authorId="1" dt="2015-03-03T08:58:06.828" idx="63">
    <p:pos x="634" y="1231"/>
    <p:text>Electronics package development and production</p:text>
    <p:extLst>
      <p:ext uri="{C676402C-5697-4E1C-873F-D02D1690AC5C}">
        <p15:threadingInfo xmlns:p15="http://schemas.microsoft.com/office/powerpoint/2012/main" timeZoneBias="-300">
          <p15:parentCm authorId="1" idx="57"/>
        </p15:threadingInfo>
      </p:ext>
    </p:extLst>
  </p:cm>
  <p:cm authorId="1" dt="2015-03-03T08:59:17.198" idx="64">
    <p:pos x="634" y="1367"/>
    <p:text>Navigation systems developmment</p:text>
    <p:extLst>
      <p:ext uri="{C676402C-5697-4E1C-873F-D02D1690AC5C}">
        <p15:threadingInfo xmlns:p15="http://schemas.microsoft.com/office/powerpoint/2012/main" timeZoneBias="-300">
          <p15:parentCm authorId="1" idx="57"/>
        </p15:threadingInfo>
      </p:ext>
    </p:extLst>
  </p:cm>
  <p:cm authorId="1" dt="2015-03-03T09:01:14.077" idx="65">
    <p:pos x="634" y="1503"/>
    <p:text>Design of monitoring systems of industrial and civil units</p:text>
    <p:extLst>
      <p:ext uri="{C676402C-5697-4E1C-873F-D02D1690AC5C}">
        <p15:threadingInfo xmlns:p15="http://schemas.microsoft.com/office/powerpoint/2012/main" timeZoneBias="-300">
          <p15:parentCm authorId="1" idx="57"/>
        </p15:threadingInfo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3-03T09:07:22.982" idx="66">
    <p:pos x="1551" y="119"/>
    <p:text>Market segments and products</p:text>
    <p:extLst>
      <p:ext uri="{C676402C-5697-4E1C-873F-D02D1690AC5C}">
        <p15:threadingInfo xmlns:p15="http://schemas.microsoft.com/office/powerpoint/2012/main" timeZoneBias="-300"/>
      </p:ext>
    </p:extLst>
  </p:cm>
  <p:cm authorId="1" dt="2015-03-03T09:08:00.207" idx="67">
    <p:pos x="150" y="820"/>
    <p:text>Transport, navigation and positioning of movable objects</p:text>
    <p:extLst>
      <p:ext uri="{C676402C-5697-4E1C-873F-D02D1690AC5C}">
        <p15:threadingInfo xmlns:p15="http://schemas.microsoft.com/office/powerpoint/2012/main" timeZoneBias="-300"/>
      </p:ext>
    </p:extLst>
  </p:cm>
  <p:cm authorId="1" dt="2015-03-03T09:10:21.055" idx="68">
    <p:pos x="150" y="956"/>
    <p:text>Fibre-optical gyroscopes producction</p:text>
    <p:extLst>
      <p:ext uri="{C676402C-5697-4E1C-873F-D02D1690AC5C}">
        <p15:threadingInfo xmlns:p15="http://schemas.microsoft.com/office/powerpoint/2012/main" timeZoneBias="-300">
          <p15:parentCm authorId="1" idx="67"/>
        </p15:threadingInfo>
      </p:ext>
    </p:extLst>
  </p:cm>
  <p:cm authorId="1" dt="2015-03-03T09:10:33.482" idx="69">
    <p:pos x="150" y="1092"/>
    <p:text>Navigation systems production</p:text>
    <p:extLst>
      <p:ext uri="{C676402C-5697-4E1C-873F-D02D1690AC5C}">
        <p15:threadingInfo xmlns:p15="http://schemas.microsoft.com/office/powerpoint/2012/main" timeZoneBias="-300">
          <p15:parentCm authorId="1" idx="67"/>
        </p15:threadingInfo>
      </p:ext>
    </p:extLst>
  </p:cm>
  <p:cm authorId="1" dt="2015-03-03T09:10:35.825" idx="70">
    <p:pos x="212" y="1824"/>
    <p:text>Communication and telemetry</p:text>
    <p:extLst>
      <p:ext uri="{C676402C-5697-4E1C-873F-D02D1690AC5C}">
        <p15:threadingInfo xmlns:p15="http://schemas.microsoft.com/office/powerpoint/2012/main" timeZoneBias="-300"/>
      </p:ext>
    </p:extLst>
  </p:cm>
  <p:cm authorId="1" dt="2015-03-03T09:11:54.385" idx="71">
    <p:pos x="212" y="1960"/>
    <p:text>production of special optical fibre</p:text>
    <p:extLst>
      <p:ext uri="{C676402C-5697-4E1C-873F-D02D1690AC5C}">
        <p15:threadingInfo xmlns:p15="http://schemas.microsoft.com/office/powerpoint/2012/main" timeZoneBias="-300">
          <p15:parentCm authorId="1" idx="70"/>
        </p15:threadingInfo>
      </p:ext>
    </p:extLst>
  </p:cm>
  <p:cm authorId="1" dt="2015-03-03T09:13:41.185" idx="72">
    <p:pos x="212" y="2096"/>
    <p:text>Production of fiber-optical cables</p:text>
    <p:extLst>
      <p:ext uri="{C676402C-5697-4E1C-873F-D02D1690AC5C}">
        <p15:threadingInfo xmlns:p15="http://schemas.microsoft.com/office/powerpoint/2012/main" timeZoneBias="-300">
          <p15:parentCm authorId="1" idx="70"/>
        </p15:threadingInfo>
      </p:ext>
    </p:extLst>
  </p:cm>
  <p:cm authorId="1" dt="2015-03-03T09:13:57.551" idx="73">
    <p:pos x="212" y="2232"/>
    <p:text>Productioiin of integrated photonic circuits</p:text>
    <p:extLst>
      <p:ext uri="{C676402C-5697-4E1C-873F-D02D1690AC5C}">
        <p15:threadingInfo xmlns:p15="http://schemas.microsoft.com/office/powerpoint/2012/main" timeZoneBias="-300">
          <p15:parentCm authorId="1" idx="70"/>
        </p15:threadingInfo>
      </p:ext>
    </p:extLst>
  </p:cm>
  <p:cm authorId="1" dt="2015-03-03T09:14:27.968" idx="74">
    <p:pos x="212" y="2368"/>
    <p:text>Fiber optical sensors production</p:text>
    <p:extLst>
      <p:ext uri="{C676402C-5697-4E1C-873F-D02D1690AC5C}">
        <p15:threadingInfo xmlns:p15="http://schemas.microsoft.com/office/powerpoint/2012/main" timeZoneBias="-300">
          <p15:parentCm authorId="1" idx="70"/>
        </p15:threadingInfo>
      </p:ext>
    </p:extLst>
  </p:cm>
  <p:cm authorId="1" dt="2015-03-03T09:14:32.213" idx="75">
    <p:pos x="672" y="3131"/>
    <p:text>Industrial and civil construction</p:text>
    <p:extLst>
      <p:ext uri="{C676402C-5697-4E1C-873F-D02D1690AC5C}">
        <p15:threadingInfo xmlns:p15="http://schemas.microsoft.com/office/powerpoint/2012/main" timeZoneBias="-300"/>
      </p:ext>
    </p:extLst>
  </p:cm>
  <p:cm authorId="1" dt="2015-03-03T09:16:33.163" idx="76">
    <p:pos x="672" y="3267"/>
    <p:text>Design of monitoring systems of industrial and civic units</p:text>
    <p:extLst>
      <p:ext uri="{C676402C-5697-4E1C-873F-D02D1690AC5C}">
        <p15:threadingInfo xmlns:p15="http://schemas.microsoft.com/office/powerpoint/2012/main" timeZoneBias="-300">
          <p15:parentCm authorId="1" idx="75"/>
        </p15:threadingInfo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3-03T09:16:56.417" idx="77">
    <p:pos x="1824" y="796"/>
    <p:text>Mining operationis</p:text>
    <p:extLst>
      <p:ext uri="{C676402C-5697-4E1C-873F-D02D1690AC5C}">
        <p15:threadingInfo xmlns:p15="http://schemas.microsoft.com/office/powerpoint/2012/main" timeZoneBias="-300"/>
      </p:ext>
    </p:extLst>
  </p:cm>
  <p:cm authorId="1" dt="2015-03-03T09:19:28.293" idx="78">
    <p:pos x="1824" y="932"/>
    <p:text>Sensors and systems of engeneering supervision</p:text>
    <p:extLst>
      <p:ext uri="{C676402C-5697-4E1C-873F-D02D1690AC5C}">
        <p15:threadingInfo xmlns:p15="http://schemas.microsoft.com/office/powerpoint/2012/main" timeZoneBias="-300">
          <p15:parentCm authorId="1" idx="77"/>
        </p15:threadingInfo>
      </p:ext>
    </p:extLst>
  </p:cm>
  <p:cm authorId="1" dt="2015-03-03T09:20:13.304" idx="79">
    <p:pos x="952" y="1754"/>
    <p:text>Power engeneering</p:text>
    <p:extLst>
      <p:ext uri="{C676402C-5697-4E1C-873F-D02D1690AC5C}">
        <p15:threadingInfo xmlns:p15="http://schemas.microsoft.com/office/powerpoint/2012/main" timeZoneBias="-300"/>
      </p:ext>
    </p:extLst>
  </p:cm>
  <p:cm authorId="1" dt="2015-03-03T09:21:12.631" idx="80">
    <p:pos x="952" y="1890"/>
    <p:text>Fiber-optical sensors of electric field, current transformers and systems</p:text>
    <p:extLst>
      <p:ext uri="{C676402C-5697-4E1C-873F-D02D1690AC5C}">
        <p15:threadingInfo xmlns:p15="http://schemas.microsoft.com/office/powerpoint/2012/main" timeZoneBias="-300">
          <p15:parentCm authorId="1" idx="79"/>
        </p15:threadingInfo>
      </p:ext>
    </p:extLst>
  </p:cm>
  <p:cm authorId="1" dt="2015-03-03T09:23:20.173" idx="81">
    <p:pos x="1185" y="2836"/>
    <p:text>Medicine and healthcare</p:text>
    <p:extLst>
      <p:ext uri="{C676402C-5697-4E1C-873F-D02D1690AC5C}">
        <p15:threadingInfo xmlns:p15="http://schemas.microsoft.com/office/powerpoint/2012/main" timeZoneBias="-300"/>
      </p:ext>
    </p:extLst>
  </p:cm>
  <p:cm authorId="1" dt="2015-03-03T09:23:40.997" idx="82">
    <p:pos x="1185" y="2972"/>
    <p:text>Laser production</p:text>
    <p:extLst>
      <p:ext uri="{C676402C-5697-4E1C-873F-D02D1690AC5C}">
        <p15:threadingInfo xmlns:p15="http://schemas.microsoft.com/office/powerpoint/2012/main" timeZoneBias="-300">
          <p15:parentCm authorId="1" idx="81"/>
        </p15:threadingInfo>
      </p:ext>
    </p:extLst>
  </p:cm>
  <p:cm authorId="1" dt="2015-03-03T09:23:55.463" idx="83">
    <p:pos x="1185" y="3108"/>
    <p:text>Fiber-optical sensors for microsurgery</p:text>
    <p:extLst>
      <p:ext uri="{C676402C-5697-4E1C-873F-D02D1690AC5C}">
        <p15:threadingInfo xmlns:p15="http://schemas.microsoft.com/office/powerpoint/2012/main" timeZoneBias="-300">
          <p15:parentCm authorId="1" idx="81"/>
        </p15:threadingInfo>
      </p:ext>
    </p:extLst>
  </p:cm>
  <p:cm authorId="1" dt="2015-03-03T09:25:28.824" idx="84">
    <p:pos x="1185" y="3244"/>
    <p:text>Monitoring systems of living bodies</p:text>
    <p:extLst>
      <p:ext uri="{C676402C-5697-4E1C-873F-D02D1690AC5C}">
        <p15:threadingInfo xmlns:p15="http://schemas.microsoft.com/office/powerpoint/2012/main" timeZoneBias="-300">
          <p15:parentCm authorId="1" idx="81"/>
        </p15:threadingInfo>
      </p:ext>
    </p:extLs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3-03T09:26:09.898" idx="85">
    <p:pos x="1543" y="181"/>
    <p:text>Potentian markets of the Cluster</p:text>
    <p:extLst>
      <p:ext uri="{C676402C-5697-4E1C-873F-D02D1690AC5C}">
        <p15:threadingInfo xmlns:p15="http://schemas.microsoft.com/office/powerpoint/2012/main" timeZoneBias="-300"/>
      </p:ext>
    </p:extLst>
  </p:cm>
  <p:cm authorId="1" dt="2015-03-03T09:26:41.558" idx="86">
    <p:pos x="2867" y="742"/>
    <p:text>Final-markets of photonics</p:text>
    <p:extLst>
      <p:ext uri="{C676402C-5697-4E1C-873F-D02D1690AC5C}">
        <p15:threadingInfo xmlns:p15="http://schemas.microsoft.com/office/powerpoint/2012/main" timeZoneBias="-300"/>
      </p:ext>
    </p:extLst>
  </p:cm>
  <p:cm authorId="1" dt="2015-03-03T09:27:07.067" idx="87">
    <p:pos x="2867" y="878"/>
    <p:text>Medicine &amp; healthcare</p:text>
    <p:extLst>
      <p:ext uri="{C676402C-5697-4E1C-873F-D02D1690AC5C}">
        <p15:threadingInfo xmlns:p15="http://schemas.microsoft.com/office/powerpoint/2012/main" timeZoneBias="-300">
          <p15:parentCm authorId="1" idx="86"/>
        </p15:threadingInfo>
      </p:ext>
    </p:extLst>
  </p:cm>
  <p:cm authorId="1" dt="2015-03-03T09:27:12.938" idx="88">
    <p:pos x="2867" y="1014"/>
    <p:text>Defence &amp; security</p:text>
    <p:extLst>
      <p:ext uri="{C676402C-5697-4E1C-873F-D02D1690AC5C}">
        <p15:threadingInfo xmlns:p15="http://schemas.microsoft.com/office/powerpoint/2012/main" timeZoneBias="-300">
          <p15:parentCm authorId="1" idx="86"/>
        </p15:threadingInfo>
      </p:ext>
    </p:extLst>
  </p:cm>
  <p:cm authorId="1" dt="2015-03-03T09:27:56.336" idx="89">
    <p:pos x="2867" y="1150"/>
    <p:text>Aviation &amp; space</p:text>
    <p:extLst>
      <p:ext uri="{C676402C-5697-4E1C-873F-D02D1690AC5C}">
        <p15:threadingInfo xmlns:p15="http://schemas.microsoft.com/office/powerpoint/2012/main" timeZoneBias="-300">
          <p15:parentCm authorId="1" idx="86"/>
        </p15:threadingInfo>
      </p:ext>
    </p:extLst>
  </p:cm>
  <p:cm authorId="1" dt="2015-03-03T09:28:19.993" idx="90">
    <p:pos x="2867" y="1286"/>
    <p:text>Transport</p:text>
    <p:extLst>
      <p:ext uri="{C676402C-5697-4E1C-873F-D02D1690AC5C}">
        <p15:threadingInfo xmlns:p15="http://schemas.microsoft.com/office/powerpoint/2012/main" timeZoneBias="-300">
          <p15:parentCm authorId="1" idx="86"/>
        </p15:threadingInfo>
      </p:ext>
    </p:extLst>
  </p:cm>
  <p:cm authorId="1" dt="2015-03-03T09:28:26.186" idx="91">
    <p:pos x="2867" y="1422"/>
    <p:text>Telecommunication</p:text>
    <p:extLst>
      <p:ext uri="{C676402C-5697-4E1C-873F-D02D1690AC5C}">
        <p15:threadingInfo xmlns:p15="http://schemas.microsoft.com/office/powerpoint/2012/main" timeZoneBias="-300">
          <p15:parentCm authorId="1" idx="86"/>
        </p15:threadingInfo>
      </p:ext>
    </p:extLst>
  </p:cm>
  <p:cm authorId="1" dt="2015-03-03T09:29:06.513" idx="92">
    <p:pos x="2867" y="1558"/>
    <p:text>Science, Reseach &amp; Development</p:text>
    <p:extLst>
      <p:ext uri="{C676402C-5697-4E1C-873F-D02D1690AC5C}">
        <p15:threadingInfo xmlns:p15="http://schemas.microsoft.com/office/powerpoint/2012/main" timeZoneBias="-300">
          <p15:parentCm authorId="1" idx="86"/>
        </p15:threadingInfo>
      </p:ext>
    </p:extLst>
  </p:cm>
  <p:cm authorId="1" dt="2015-03-03T09:29:17.191" idx="93">
    <p:pos x="2867" y="1694"/>
    <p:text>Power engeneering</p:text>
    <p:extLst>
      <p:ext uri="{C676402C-5697-4E1C-873F-D02D1690AC5C}">
        <p15:threadingInfo xmlns:p15="http://schemas.microsoft.com/office/powerpoint/2012/main" timeZoneBias="-300">
          <p15:parentCm authorId="1" idx="86"/>
        </p15:threadingInfo>
      </p:ext>
    </p:extLst>
  </p:cm>
  <p:cm authorId="1" dt="2015-03-03T09:29:54.834" idx="94">
    <p:pos x="2867" y="1830"/>
    <p:text>Industrial and civil construction</p:text>
    <p:extLst>
      <p:ext uri="{C676402C-5697-4E1C-873F-D02D1690AC5C}">
        <p15:threadingInfo xmlns:p15="http://schemas.microsoft.com/office/powerpoint/2012/main" timeZoneBias="-300">
          <p15:parentCm authorId="1" idx="86"/>
        </p15:threadingInfo>
      </p:ext>
    </p:extLst>
  </p:cm>
  <p:cm authorId="1" dt="2015-03-03T09:32:56.787" idx="95">
    <p:pos x="2867" y="1966"/>
    <p:text>Environmental protection</p:text>
    <p:extLst>
      <p:ext uri="{C676402C-5697-4E1C-873F-D02D1690AC5C}">
        <p15:threadingInfo xmlns:p15="http://schemas.microsoft.com/office/powerpoint/2012/main" timeZoneBias="-300">
          <p15:parentCm authorId="1" idx="86"/>
        </p15:threadingInfo>
      </p:ext>
    </p:extLst>
  </p:cm>
  <p:cm authorId="1" dt="2015-03-03T09:33:18.812" idx="96">
    <p:pos x="2867" y="2102"/>
    <p:text>Education, culture &amp; sports</p:text>
    <p:extLst>
      <p:ext uri="{C676402C-5697-4E1C-873F-D02D1690AC5C}">
        <p15:threadingInfo xmlns:p15="http://schemas.microsoft.com/office/powerpoint/2012/main" timeZoneBias="-300">
          <p15:parentCm authorId="1" idx="86"/>
        </p15:threadingInfo>
      </p:ext>
    </p:extLst>
  </p:cm>
  <p:cm authorId="1" dt="2015-03-03T09:33:45.944" idx="97">
    <p:pos x="2867" y="2238"/>
    <p:text>Retail</p:text>
    <p:extLst>
      <p:ext uri="{C676402C-5697-4E1C-873F-D02D1690AC5C}">
        <p15:threadingInfo xmlns:p15="http://schemas.microsoft.com/office/powerpoint/2012/main" timeZoneBias="-300">
          <p15:parentCm authorId="1" idx="86"/>
        </p15:threadingInfo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ABF8A-4384-40CF-A527-886C72E98396}" type="datetimeFigureOut">
              <a:rPr lang="ru-RU" smtClean="0"/>
              <a:t>06.03.2015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ED949-FD32-4D07-A4CF-00CBA8D480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2711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ABF8A-4384-40CF-A527-886C72E98396}" type="datetimeFigureOut">
              <a:rPr lang="ru-RU" smtClean="0"/>
              <a:t>06.03.2015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ED949-FD32-4D07-A4CF-00CBA8D480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24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ABF8A-4384-40CF-A527-886C72E98396}" type="datetimeFigureOut">
              <a:rPr lang="ru-RU" smtClean="0"/>
              <a:t>06.03.2015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ED949-FD32-4D07-A4CF-00CBA8D480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1178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ABF8A-4384-40CF-A527-886C72E98396}" type="datetimeFigureOut">
              <a:rPr lang="ru-RU" smtClean="0"/>
              <a:t>06.03.2015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ED949-FD32-4D07-A4CF-00CBA8D480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5412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ABF8A-4384-40CF-A527-886C72E98396}" type="datetimeFigureOut">
              <a:rPr lang="ru-RU" smtClean="0"/>
              <a:t>06.03.2015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ED949-FD32-4D07-A4CF-00CBA8D480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4670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ABF8A-4384-40CF-A527-886C72E98396}" type="datetimeFigureOut">
              <a:rPr lang="ru-RU" smtClean="0"/>
              <a:t>06.03.2015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ED949-FD32-4D07-A4CF-00CBA8D480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685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ABF8A-4384-40CF-A527-886C72E98396}" type="datetimeFigureOut">
              <a:rPr lang="ru-RU" smtClean="0"/>
              <a:t>06.03.2015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ED949-FD32-4D07-A4CF-00CBA8D480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558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ABF8A-4384-40CF-A527-886C72E98396}" type="datetimeFigureOut">
              <a:rPr lang="ru-RU" smtClean="0"/>
              <a:t>06.03.2015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ED949-FD32-4D07-A4CF-00CBA8D480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1977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ABF8A-4384-40CF-A527-886C72E98396}" type="datetimeFigureOut">
              <a:rPr lang="ru-RU" smtClean="0"/>
              <a:t>06.03.2015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ED949-FD32-4D07-A4CF-00CBA8D480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11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ABF8A-4384-40CF-A527-886C72E98396}" type="datetimeFigureOut">
              <a:rPr lang="ru-RU" smtClean="0"/>
              <a:t>06.03.2015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ED949-FD32-4D07-A4CF-00CBA8D480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621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ABF8A-4384-40CF-A527-886C72E98396}" type="datetimeFigureOut">
              <a:rPr lang="ru-RU" smtClean="0"/>
              <a:t>06.03.2015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ED949-FD32-4D07-A4CF-00CBA8D480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9868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7ABF8A-4384-40CF-A527-886C72E98396}" type="datetimeFigureOut">
              <a:rPr lang="ru-RU" smtClean="0"/>
              <a:t>06.03.2015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ED949-FD32-4D07-A4CF-00CBA8D480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721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2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3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4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5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6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7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8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9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0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1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5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6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7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8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9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66" y="84668"/>
            <a:ext cx="9160242" cy="646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44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1738"/>
            <a:ext cx="9144000" cy="64528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760" y="4266865"/>
            <a:ext cx="7804321" cy="146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1672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777"/>
            <a:ext cx="9144000" cy="64818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19881"/>
            <a:ext cx="9156905" cy="439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3222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0267"/>
            <a:ext cx="9144000" cy="64693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67" y="1655806"/>
            <a:ext cx="8711558" cy="47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02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708"/>
            <a:ext cx="9144000" cy="646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9574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242"/>
            <a:ext cx="9144000" cy="646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4262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242"/>
            <a:ext cx="9144000" cy="646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3146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359"/>
            <a:ext cx="9144000" cy="646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558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242"/>
            <a:ext cx="9144000" cy="646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046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707"/>
            <a:ext cx="9144000" cy="647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2073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8919"/>
            <a:ext cx="9153629" cy="646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079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00" y="198347"/>
            <a:ext cx="9162000" cy="646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70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9962"/>
            <a:ext cx="9144000" cy="645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3088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180"/>
            <a:ext cx="9144000" cy="646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6519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8347"/>
            <a:ext cx="9149157" cy="63744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17" y="229026"/>
            <a:ext cx="8676217" cy="639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514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00114"/>
            <a:ext cx="9144000" cy="649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0766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46315"/>
            <a:ext cx="9144000" cy="642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930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00" y="261227"/>
            <a:ext cx="9162000" cy="646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65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118"/>
            <a:ext cx="9162000" cy="646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92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749" y="191731"/>
            <a:ext cx="9162749" cy="647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22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473"/>
            <a:ext cx="9144000" cy="645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96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359"/>
            <a:ext cx="9144000" cy="646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56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474"/>
            <a:ext cx="9144000" cy="64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7434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359"/>
            <a:ext cx="9144000" cy="646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19227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5810</TotalTime>
  <Words>0</Words>
  <Application>Microsoft Office PowerPoint</Application>
  <PresentationFormat>Экран (4:3)</PresentationFormat>
  <Paragraphs>0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Сердюков</dc:creator>
  <cp:lastModifiedBy>Сердюков</cp:lastModifiedBy>
  <cp:revision>47</cp:revision>
  <dcterms:created xsi:type="dcterms:W3CDTF">2015-03-01T12:31:14Z</dcterms:created>
  <dcterms:modified xsi:type="dcterms:W3CDTF">2015-03-06T11:55:58Z</dcterms:modified>
</cp:coreProperties>
</file>